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6"/>
  </p:notesMasterIdLst>
  <p:sldIdLst>
    <p:sldId id="256" r:id="rId2"/>
    <p:sldId id="288" r:id="rId3"/>
    <p:sldId id="257" r:id="rId4"/>
    <p:sldId id="258" r:id="rId5"/>
    <p:sldId id="259" r:id="rId6"/>
    <p:sldId id="260" r:id="rId7"/>
    <p:sldId id="261" r:id="rId8"/>
    <p:sldId id="262"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86" r:id="rId23"/>
    <p:sldId id="289" r:id="rId24"/>
    <p:sldId id="290" r:id="rId25"/>
    <p:sldId id="277" r:id="rId26"/>
    <p:sldId id="278" r:id="rId27"/>
    <p:sldId id="279" r:id="rId28"/>
    <p:sldId id="280" r:id="rId29"/>
    <p:sldId id="281" r:id="rId30"/>
    <p:sldId id="282" r:id="rId31"/>
    <p:sldId id="283" r:id="rId32"/>
    <p:sldId id="284" r:id="rId33"/>
    <p:sldId id="285" r:id="rId34"/>
    <p:sldId id="287" r:id="rId35"/>
  </p:sldIdLst>
  <p:sldSz cx="18288000" cy="10287000"/>
  <p:notesSz cx="6858000" cy="9144000"/>
  <p:embeddedFontLst>
    <p:embeddedFont>
      <p:font typeface="Calibri" panose="020F0502020204030204" pitchFamily="34" charset="0"/>
      <p:regular r:id="rId37"/>
      <p:bold r:id="rId38"/>
      <p:italic r:id="rId39"/>
      <p:boldItalic r:id="rId40"/>
    </p:embeddedFont>
    <p:embeddedFont>
      <p:font typeface="Canva Sans" panose="020B0604020202020204" charset="0"/>
      <p:regular r:id="rId41"/>
    </p:embeddedFont>
    <p:embeddedFont>
      <p:font typeface="Canva Sans Bold" panose="020B0604020202020204" charset="0"/>
      <p:regular r:id="rId4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4" d="100"/>
          <a:sy n="54" d="100"/>
        </p:scale>
        <p:origin x="754" y="6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3.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6.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1.fntdata"/><Relationship Id="rId40" Type="http://schemas.openxmlformats.org/officeDocument/2006/relationships/font" Target="fonts/font4.fntdata"/><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2.fntdata"/><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font" Target="fonts/font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29.07.2023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7/29/2023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7/29/2023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7/29/2023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7/29/2023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7/29/2023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7/29/2023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7/29/2023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7/29/2023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7.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7.xml"/><Relationship Id="rId4" Type="http://schemas.openxmlformats.org/officeDocument/2006/relationships/image" Target="../media/image10.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hyperlink" Target="https://drive.google.com/file/d/10F7ThtrtRT7cDMEEJKcKQKM09ukgaoeU/view?usp=sharing" TargetMode="Externa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7.xml"/><Relationship Id="rId4" Type="http://schemas.openxmlformats.org/officeDocument/2006/relationships/image" Target="../media/image18.jpeg"/></Relationships>
</file>

<file path=ppt/slides/_rels/slide27.xml.rels><?xml version="1.0" encoding="UTF-8" standalone="yes"?>
<Relationships xmlns="http://schemas.openxmlformats.org/package/2006/relationships"><Relationship Id="rId3" Type="http://schemas.openxmlformats.org/officeDocument/2006/relationships/hyperlink" Target="https://www.instagram.com/reel/CvSESKdMHjg/?igshid=MTc4MmM1YmI2Ng==" TargetMode="External"/><Relationship Id="rId2" Type="http://schemas.openxmlformats.org/officeDocument/2006/relationships/hyperlink" Target="https://www.instagram.com/reel/CvJUpb9NxRV/?utm_source=ig_web_copy_link&amp;igshid=MzRlODBiNWFlZA==" TargetMode="External"/><Relationship Id="rId1" Type="http://schemas.openxmlformats.org/officeDocument/2006/relationships/slideLayout" Target="../slideLayouts/slideLayout7.xml"/><Relationship Id="rId5" Type="http://schemas.openxmlformats.org/officeDocument/2006/relationships/hyperlink" Target="https://drive.google.com/file/d/10FzAJYnnSbkHAAyoT9jQ6ze96fwX2BOR/view?usp=drive_link" TargetMode="External"/><Relationship Id="rId4" Type="http://schemas.openxmlformats.org/officeDocument/2006/relationships/hyperlink" Target="https://drive.google.com/drive/folders/1UiRJWKRA4ueFgvE7sI_Xl1Coh57dHM6l"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rgbClr val="8C52FF">
                <a:alpha val="100000"/>
              </a:srgbClr>
            </a:gs>
            <a:gs pos="100000">
              <a:srgbClr val="5CE1E6">
                <a:alpha val="100000"/>
              </a:srgbClr>
            </a:gs>
          </a:gsLst>
          <a:lin ang="0"/>
        </a:gradFill>
        <a:effectLst/>
      </p:bgPr>
    </p:bg>
    <p:spTree>
      <p:nvGrpSpPr>
        <p:cNvPr id="1" name=""/>
        <p:cNvGrpSpPr/>
        <p:nvPr/>
      </p:nvGrpSpPr>
      <p:grpSpPr>
        <a:xfrm>
          <a:off x="0" y="0"/>
          <a:ext cx="0" cy="0"/>
          <a:chOff x="0" y="0"/>
          <a:chExt cx="0" cy="0"/>
        </a:xfrm>
      </p:grpSpPr>
      <p:sp>
        <p:nvSpPr>
          <p:cNvPr id="2" name="TextBox 2"/>
          <p:cNvSpPr txBox="1"/>
          <p:nvPr/>
        </p:nvSpPr>
        <p:spPr>
          <a:xfrm>
            <a:off x="0" y="386957"/>
            <a:ext cx="18288000" cy="9710419"/>
          </a:xfrm>
          <a:prstGeom prst="rect">
            <a:avLst/>
          </a:prstGeom>
        </p:spPr>
        <p:txBody>
          <a:bodyPr lIns="0" tIns="0" rIns="0" bIns="0" rtlCol="0" anchor="t">
            <a:spAutoFit/>
          </a:bodyPr>
          <a:lstStyle/>
          <a:p>
            <a:pPr algn="ctr">
              <a:lnSpc>
                <a:spcPts val="12880"/>
              </a:lnSpc>
            </a:pPr>
            <a:r>
              <a:rPr lang="en-US" sz="9200">
                <a:solidFill>
                  <a:srgbClr val="000000"/>
                </a:solidFill>
                <a:latin typeface="Canva Sans Bold"/>
              </a:rPr>
              <a:t>Comprehensive Digital Marketing </a:t>
            </a:r>
          </a:p>
          <a:p>
            <a:pPr algn="ctr">
              <a:lnSpc>
                <a:spcPts val="12880"/>
              </a:lnSpc>
            </a:pPr>
            <a:r>
              <a:rPr lang="en-US" sz="9200">
                <a:solidFill>
                  <a:srgbClr val="000000"/>
                </a:solidFill>
                <a:latin typeface="Canva Sans Bold"/>
              </a:rPr>
              <a:t>Project Work</a:t>
            </a:r>
          </a:p>
          <a:p>
            <a:pPr algn="ctr">
              <a:lnSpc>
                <a:spcPts val="12880"/>
              </a:lnSpc>
            </a:pPr>
            <a:r>
              <a:rPr lang="en-US" sz="9200">
                <a:solidFill>
                  <a:srgbClr val="000000"/>
                </a:solidFill>
                <a:latin typeface="Canva Sans Bold"/>
              </a:rPr>
              <a:t>on</a:t>
            </a:r>
          </a:p>
          <a:p>
            <a:pPr algn="ctr">
              <a:lnSpc>
                <a:spcPts val="12880"/>
              </a:lnSpc>
            </a:pPr>
            <a:r>
              <a:rPr lang="en-US" sz="9200">
                <a:solidFill>
                  <a:srgbClr val="000000"/>
                </a:solidFill>
                <a:latin typeface="Canva Sans Bold"/>
              </a:rPr>
              <a:t>APOLLO HOSPITALS</a:t>
            </a:r>
          </a:p>
          <a:p>
            <a:pPr algn="ctr">
              <a:lnSpc>
                <a:spcPts val="12880"/>
              </a:lnSpc>
            </a:pPr>
            <a:endParaRPr lang="en-US" sz="9200">
              <a:solidFill>
                <a:srgbClr val="000000"/>
              </a:solidFill>
              <a:latin typeface="Canva Sans Bo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360734" y="535348"/>
            <a:ext cx="17566532" cy="9149629"/>
          </a:xfrm>
          <a:prstGeom prst="rect">
            <a:avLst/>
          </a:prstGeom>
        </p:spPr>
        <p:txBody>
          <a:bodyPr lIns="0" tIns="0" rIns="0" bIns="0" rtlCol="0" anchor="t">
            <a:spAutoFit/>
          </a:bodyPr>
          <a:lstStyle/>
          <a:p>
            <a:pPr marL="715585" lvl="1" indent="-357793" algn="just">
              <a:lnSpc>
                <a:spcPts val="4640"/>
              </a:lnSpc>
              <a:buFont typeface="Arial"/>
              <a:buChar char="•"/>
            </a:pPr>
            <a:r>
              <a:rPr lang="en-US" sz="3314" dirty="0">
                <a:solidFill>
                  <a:srgbClr val="000000"/>
                </a:solidFill>
                <a:latin typeface="Canva Sans Bold"/>
              </a:rPr>
              <a:t>Buyer's/Audience's Persona: </a:t>
            </a:r>
            <a:r>
              <a:rPr lang="en-US" sz="3314" dirty="0">
                <a:solidFill>
                  <a:srgbClr val="000000"/>
                </a:solidFill>
                <a:latin typeface="Canva Sans"/>
              </a:rPr>
              <a:t>The Apollo Hospital's target audience is people who need or want high-quality healthcare services in various domains such as primary care, specialty care, diagnostics, dialysis, dental, etc. </a:t>
            </a:r>
          </a:p>
          <a:p>
            <a:pPr algn="just">
              <a:lnSpc>
                <a:spcPts val="4243"/>
              </a:lnSpc>
            </a:pPr>
            <a:r>
              <a:rPr lang="en-US" sz="3030" u="sng" dirty="0">
                <a:solidFill>
                  <a:srgbClr val="000000"/>
                </a:solidFill>
                <a:latin typeface="Canva Sans Bold"/>
              </a:rPr>
              <a:t>Some possible ways to define the target audience are:</a:t>
            </a:r>
          </a:p>
          <a:p>
            <a:pPr marL="654347" lvl="1" indent="-327174" algn="just">
              <a:lnSpc>
                <a:spcPts val="4243"/>
              </a:lnSpc>
              <a:buFont typeface="Arial"/>
              <a:buChar char="•"/>
            </a:pPr>
            <a:r>
              <a:rPr lang="en-US" sz="3030" dirty="0">
                <a:solidFill>
                  <a:srgbClr val="000000"/>
                </a:solidFill>
                <a:latin typeface="Canva Sans"/>
              </a:rPr>
              <a:t>Based on demographics, such as age, gender, income, region, and marital status. For example, Apollo Hospital may target middle-aged and elderly people who have higher health risks and needs, women who need maternity or gynecological care, high-income people who can afford premium services, urban and semi-urban people who have access to the hospital facilities, and married people who may have family health plans.</a:t>
            </a:r>
          </a:p>
          <a:p>
            <a:pPr marL="654347" lvl="1" indent="-327174" algn="just">
              <a:lnSpc>
                <a:spcPts val="4243"/>
              </a:lnSpc>
              <a:buFont typeface="Arial"/>
              <a:buChar char="•"/>
            </a:pPr>
            <a:r>
              <a:rPr lang="en-US" sz="3030" dirty="0">
                <a:solidFill>
                  <a:srgbClr val="000000"/>
                </a:solidFill>
                <a:latin typeface="Canva Sans"/>
              </a:rPr>
              <a:t>Based on psychographics, such as lifestyle, personality, values, and attitudes. For example, Apollo Hospital may target health-conscious and proactive people who seek preventive and wellness services, ambitious and career-oriented people who value their productivity and performance, socially responsible and ethical people who support the hospital’s mission and vision, and loyal and satisfied people who trust the hospital’s brand and reputation.</a:t>
            </a:r>
          </a:p>
          <a:p>
            <a:pPr algn="just">
              <a:lnSpc>
                <a:spcPts val="4243"/>
              </a:lnSpc>
            </a:pPr>
            <a:endParaRPr lang="en-US" sz="3030" dirty="0">
              <a:solidFill>
                <a:srgbClr val="000000"/>
              </a:solidFill>
              <a:latin typeface="Canva Sans"/>
            </a:endParaRPr>
          </a:p>
          <a:p>
            <a:pPr algn="just">
              <a:lnSpc>
                <a:spcPts val="3485"/>
              </a:lnSpc>
            </a:pPr>
            <a:endParaRPr lang="en-US" sz="3030" dirty="0">
              <a:solidFill>
                <a:srgbClr val="000000"/>
              </a:solidFill>
              <a:latin typeface="Canva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450356" y="436880"/>
            <a:ext cx="17387288" cy="9422765"/>
          </a:xfrm>
          <a:prstGeom prst="rect">
            <a:avLst/>
          </a:prstGeom>
        </p:spPr>
        <p:txBody>
          <a:bodyPr lIns="0" tIns="0" rIns="0" bIns="0" rtlCol="0" anchor="t">
            <a:spAutoFit/>
          </a:bodyPr>
          <a:lstStyle/>
          <a:p>
            <a:pPr marL="734059" lvl="1" indent="-367030" algn="just">
              <a:lnSpc>
                <a:spcPts val="3909"/>
              </a:lnSpc>
              <a:buFont typeface="Arial"/>
              <a:buChar char="•"/>
            </a:pPr>
            <a:r>
              <a:rPr lang="en-US" sz="3399" dirty="0">
                <a:solidFill>
                  <a:srgbClr val="000000"/>
                </a:solidFill>
                <a:latin typeface="Canva Sans"/>
              </a:rPr>
              <a:t>Based on behaviors, such as usage patterns, benefits sought, loyalty status, and buying readiness. For example, Apollo Hospital may target frequent and regular users of its services, people who seek specific uses such as quality, convenience, safety, or innovation, people who are loyal to the hospital or its doctors, and people who are ready to buy or book its services online or offline.</a:t>
            </a:r>
          </a:p>
          <a:p>
            <a:pPr marL="734059" lvl="1" indent="-367030" algn="just">
              <a:lnSpc>
                <a:spcPts val="3909"/>
              </a:lnSpc>
              <a:buFont typeface="Arial"/>
              <a:buChar char="•"/>
            </a:pPr>
            <a:r>
              <a:rPr lang="en-US" sz="3399" dirty="0">
                <a:solidFill>
                  <a:srgbClr val="000000"/>
                </a:solidFill>
                <a:latin typeface="Canva Sans"/>
              </a:rPr>
              <a:t>Based on interests, such as hobbies, passions, preferences, and needs. For example, Apollo Hospital may target people who are interested in health-related topics such as nutrition, fitness, wellness, or diseases, people who have passions or hobbies that require good health such as sports, travel, or arts; people who prefer personalized and customized services that suit their needs and expectations, and people who have specific or urgent health needs such as surgeries, transplants, or treatments.</a:t>
            </a:r>
          </a:p>
          <a:p>
            <a:pPr algn="just">
              <a:lnSpc>
                <a:spcPts val="3909"/>
              </a:lnSpc>
            </a:pPr>
            <a:r>
              <a:rPr lang="en-US" sz="3399" dirty="0">
                <a:solidFill>
                  <a:srgbClr val="000000"/>
                </a:solidFill>
                <a:latin typeface="Canva Sans"/>
              </a:rPr>
              <a:t>These are some possible ways to define the target audience for the Apollo Hospital. However, it is essential to note that these are not mutually exclusive or exhaustive categories. The hospital may use a combination of these criteria to segment its market and identify its ideal customers. Moreover, the hospital may also conduct market research and analysis to validate its assumptions and refine its segmentation strategy.</a:t>
            </a:r>
          </a:p>
          <a:p>
            <a:pPr algn="just">
              <a:lnSpc>
                <a:spcPts val="3909"/>
              </a:lnSpc>
            </a:pPr>
            <a:endParaRPr lang="en-US" sz="3399" dirty="0">
              <a:solidFill>
                <a:srgbClr val="000000"/>
              </a:solidFill>
              <a:latin typeface="Canva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905598" y="1782280"/>
            <a:ext cx="4437817" cy="1111238"/>
          </a:xfrm>
          <a:prstGeom prst="rect">
            <a:avLst/>
          </a:prstGeom>
        </p:spPr>
        <p:txBody>
          <a:bodyPr lIns="0" tIns="0" rIns="0" bIns="0" rtlCol="0" anchor="t">
            <a:spAutoFit/>
          </a:bodyPr>
          <a:lstStyle/>
          <a:p>
            <a:pPr algn="ctr">
              <a:lnSpc>
                <a:spcPts val="9100"/>
              </a:lnSpc>
            </a:pPr>
            <a:r>
              <a:rPr lang="en-US" sz="6500">
                <a:solidFill>
                  <a:srgbClr val="000000"/>
                </a:solidFill>
                <a:latin typeface="Canva Sans Bold"/>
              </a:rPr>
              <a:t>SEO AUDIT</a:t>
            </a:r>
          </a:p>
        </p:txBody>
      </p:sp>
      <p:sp>
        <p:nvSpPr>
          <p:cNvPr id="3" name="TextBox 3"/>
          <p:cNvSpPr txBox="1"/>
          <p:nvPr/>
        </p:nvSpPr>
        <p:spPr>
          <a:xfrm>
            <a:off x="905598" y="481965"/>
            <a:ext cx="16476804" cy="979170"/>
          </a:xfrm>
          <a:prstGeom prst="rect">
            <a:avLst/>
          </a:prstGeom>
        </p:spPr>
        <p:txBody>
          <a:bodyPr lIns="0" tIns="0" rIns="0" bIns="0" rtlCol="0" anchor="t">
            <a:spAutoFit/>
          </a:bodyPr>
          <a:lstStyle/>
          <a:p>
            <a:pPr algn="ctr">
              <a:lnSpc>
                <a:spcPts val="7979"/>
              </a:lnSpc>
            </a:pPr>
            <a:r>
              <a:rPr lang="en-US" sz="5699">
                <a:solidFill>
                  <a:srgbClr val="000000"/>
                </a:solidFill>
                <a:latin typeface="Canva Sans Bold"/>
              </a:rPr>
              <a:t>Part 2: SEO &amp; Keyword Research</a:t>
            </a:r>
          </a:p>
        </p:txBody>
      </p:sp>
      <p:sp>
        <p:nvSpPr>
          <p:cNvPr id="4" name="Freeform 4"/>
          <p:cNvSpPr/>
          <p:nvPr/>
        </p:nvSpPr>
        <p:spPr>
          <a:xfrm>
            <a:off x="492721" y="3086775"/>
            <a:ext cx="5629315" cy="5707500"/>
          </a:xfrm>
          <a:custGeom>
            <a:avLst/>
            <a:gdLst/>
            <a:ahLst/>
            <a:cxnLst/>
            <a:rect l="l" t="t" r="r" b="b"/>
            <a:pathLst>
              <a:path w="5629315" h="5707500">
                <a:moveTo>
                  <a:pt x="0" y="0"/>
                </a:moveTo>
                <a:lnTo>
                  <a:pt x="5629315" y="0"/>
                </a:lnTo>
                <a:lnTo>
                  <a:pt x="5629315" y="5707500"/>
                </a:lnTo>
                <a:lnTo>
                  <a:pt x="0" y="5707500"/>
                </a:lnTo>
                <a:lnTo>
                  <a:pt x="0" y="0"/>
                </a:lnTo>
                <a:close/>
              </a:path>
            </a:pathLst>
          </a:custGeom>
          <a:blipFill>
            <a:blip r:embed="rId2"/>
            <a:stretch>
              <a:fillRect/>
            </a:stretch>
          </a:blipFill>
        </p:spPr>
      </p:sp>
      <p:sp>
        <p:nvSpPr>
          <p:cNvPr id="5" name="Freeform 5"/>
          <p:cNvSpPr/>
          <p:nvPr/>
        </p:nvSpPr>
        <p:spPr>
          <a:xfrm>
            <a:off x="7387435" y="1906105"/>
            <a:ext cx="4170903" cy="5466055"/>
          </a:xfrm>
          <a:custGeom>
            <a:avLst/>
            <a:gdLst/>
            <a:ahLst/>
            <a:cxnLst/>
            <a:rect l="l" t="t" r="r" b="b"/>
            <a:pathLst>
              <a:path w="4170903" h="5466055">
                <a:moveTo>
                  <a:pt x="0" y="0"/>
                </a:moveTo>
                <a:lnTo>
                  <a:pt x="4170902" y="0"/>
                </a:lnTo>
                <a:lnTo>
                  <a:pt x="4170902" y="5466055"/>
                </a:lnTo>
                <a:lnTo>
                  <a:pt x="0" y="5466055"/>
                </a:lnTo>
                <a:lnTo>
                  <a:pt x="0" y="0"/>
                </a:lnTo>
                <a:close/>
              </a:path>
            </a:pathLst>
          </a:custGeom>
          <a:blipFill>
            <a:blip r:embed="rId3"/>
            <a:stretch>
              <a:fillRect/>
            </a:stretch>
          </a:blipFill>
        </p:spPr>
      </p:sp>
      <p:sp>
        <p:nvSpPr>
          <p:cNvPr id="6" name="Freeform 6"/>
          <p:cNvSpPr/>
          <p:nvPr/>
        </p:nvSpPr>
        <p:spPr>
          <a:xfrm>
            <a:off x="12823737" y="1461135"/>
            <a:ext cx="5274640" cy="5744450"/>
          </a:xfrm>
          <a:custGeom>
            <a:avLst/>
            <a:gdLst/>
            <a:ahLst/>
            <a:cxnLst/>
            <a:rect l="l" t="t" r="r" b="b"/>
            <a:pathLst>
              <a:path w="5274640" h="5744450">
                <a:moveTo>
                  <a:pt x="0" y="0"/>
                </a:moveTo>
                <a:lnTo>
                  <a:pt x="5274640" y="0"/>
                </a:lnTo>
                <a:lnTo>
                  <a:pt x="5274640" y="5744451"/>
                </a:lnTo>
                <a:lnTo>
                  <a:pt x="0" y="5744451"/>
                </a:lnTo>
                <a:lnTo>
                  <a:pt x="0" y="0"/>
                </a:lnTo>
                <a:close/>
              </a:path>
            </a:pathLst>
          </a:custGeom>
          <a:blipFill>
            <a:blip r:embed="rId4"/>
            <a:stretch>
              <a:fillRect l="-7190" r="-17525" b="-19393"/>
            </a:stretch>
          </a:blipFill>
        </p:spPr>
      </p:sp>
      <p:sp>
        <p:nvSpPr>
          <p:cNvPr id="7" name="Freeform 7"/>
          <p:cNvSpPr/>
          <p:nvPr/>
        </p:nvSpPr>
        <p:spPr>
          <a:xfrm>
            <a:off x="12930831" y="7372160"/>
            <a:ext cx="5060450" cy="2629984"/>
          </a:xfrm>
          <a:custGeom>
            <a:avLst/>
            <a:gdLst/>
            <a:ahLst/>
            <a:cxnLst/>
            <a:rect l="l" t="t" r="r" b="b"/>
            <a:pathLst>
              <a:path w="5060450" h="2629984">
                <a:moveTo>
                  <a:pt x="0" y="0"/>
                </a:moveTo>
                <a:lnTo>
                  <a:pt x="5060451" y="0"/>
                </a:lnTo>
                <a:lnTo>
                  <a:pt x="5060451" y="2629984"/>
                </a:lnTo>
                <a:lnTo>
                  <a:pt x="0" y="2629984"/>
                </a:lnTo>
                <a:lnTo>
                  <a:pt x="0" y="0"/>
                </a:lnTo>
                <a:close/>
              </a:path>
            </a:pathLst>
          </a:custGeom>
          <a:blipFill>
            <a:blip r:embed="rId5"/>
            <a:stretch>
              <a:fillRect l="-10406" r="-12145"/>
            </a:stretch>
          </a:blipFill>
        </p:spPr>
      </p:sp>
      <p:sp>
        <p:nvSpPr>
          <p:cNvPr id="8" name="Freeform 8"/>
          <p:cNvSpPr/>
          <p:nvPr/>
        </p:nvSpPr>
        <p:spPr>
          <a:xfrm>
            <a:off x="5837035" y="7520028"/>
            <a:ext cx="6613929" cy="2548495"/>
          </a:xfrm>
          <a:custGeom>
            <a:avLst/>
            <a:gdLst/>
            <a:ahLst/>
            <a:cxnLst/>
            <a:rect l="l" t="t" r="r" b="b"/>
            <a:pathLst>
              <a:path w="6613929" h="2548495">
                <a:moveTo>
                  <a:pt x="0" y="0"/>
                </a:moveTo>
                <a:lnTo>
                  <a:pt x="6613930" y="0"/>
                </a:lnTo>
                <a:lnTo>
                  <a:pt x="6613930" y="2548494"/>
                </a:lnTo>
                <a:lnTo>
                  <a:pt x="0" y="2548494"/>
                </a:lnTo>
                <a:lnTo>
                  <a:pt x="0" y="0"/>
                </a:lnTo>
                <a:close/>
              </a:path>
            </a:pathLst>
          </a:custGeom>
          <a:blipFill>
            <a:blip r:embed="rId6"/>
            <a:stretch>
              <a:fillRect l="-8186" r="-7731"/>
            </a:stretch>
          </a:blipFill>
        </p:spPr>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277321" y="1743060"/>
            <a:ext cx="17733359" cy="4180840"/>
          </a:xfrm>
          <a:prstGeom prst="rect">
            <a:avLst/>
          </a:prstGeom>
        </p:spPr>
        <p:txBody>
          <a:bodyPr lIns="0" tIns="0" rIns="0" bIns="0" rtlCol="0" anchor="t">
            <a:spAutoFit/>
          </a:bodyPr>
          <a:lstStyle/>
          <a:p>
            <a:pPr>
              <a:lnSpc>
                <a:spcPts val="4759"/>
              </a:lnSpc>
              <a:spcBef>
                <a:spcPct val="0"/>
              </a:spcBef>
            </a:pPr>
            <a:r>
              <a:rPr lang="en-US" sz="3399">
                <a:solidFill>
                  <a:srgbClr val="000000"/>
                </a:solidFill>
                <a:latin typeface="Canva Sans"/>
              </a:rPr>
              <a:t>This webpage uses a title tag with a length of 102 characters. While there's no target number of characters, titles should be descriptive and concise. We recommend using a title between 20 - 60 characters to fit Google Search results with a 600-pixel limit.</a:t>
            </a:r>
          </a:p>
          <a:p>
            <a:pPr>
              <a:lnSpc>
                <a:spcPts val="4759"/>
              </a:lnSpc>
              <a:spcBef>
                <a:spcPct val="0"/>
              </a:spcBef>
            </a:pPr>
            <a:r>
              <a:rPr lang="en-US" sz="3399">
                <a:solidFill>
                  <a:srgbClr val="000000"/>
                </a:solidFill>
                <a:latin typeface="Canva Sans"/>
              </a:rPr>
              <a:t>Text: Multispeciality Hospitals in India | Apollo Hospitals for all Your Healthcare Needs - Apollo Hospitals</a:t>
            </a:r>
          </a:p>
          <a:p>
            <a:pPr>
              <a:lnSpc>
                <a:spcPts val="4759"/>
              </a:lnSpc>
              <a:spcBef>
                <a:spcPct val="0"/>
              </a:spcBef>
            </a:pPr>
            <a:r>
              <a:rPr lang="en-US" sz="3399">
                <a:solidFill>
                  <a:srgbClr val="000000"/>
                </a:solidFill>
                <a:latin typeface="Canva Sans"/>
              </a:rPr>
              <a:t>Length: 102 characters</a:t>
            </a:r>
          </a:p>
          <a:p>
            <a:pPr>
              <a:lnSpc>
                <a:spcPts val="4759"/>
              </a:lnSpc>
              <a:spcBef>
                <a:spcPct val="0"/>
              </a:spcBef>
            </a:pPr>
            <a:endParaRPr lang="en-US" sz="3399">
              <a:solidFill>
                <a:srgbClr val="000000"/>
              </a:solidFill>
              <a:latin typeface="Canva Sans"/>
            </a:endParaRPr>
          </a:p>
        </p:txBody>
      </p:sp>
      <p:sp>
        <p:nvSpPr>
          <p:cNvPr id="3" name="TextBox 3"/>
          <p:cNvSpPr txBox="1"/>
          <p:nvPr/>
        </p:nvSpPr>
        <p:spPr>
          <a:xfrm>
            <a:off x="7203113" y="962025"/>
            <a:ext cx="3227222" cy="580390"/>
          </a:xfrm>
          <a:prstGeom prst="rect">
            <a:avLst/>
          </a:prstGeom>
        </p:spPr>
        <p:txBody>
          <a:bodyPr lIns="0" tIns="0" rIns="0" bIns="0" rtlCol="0" anchor="t">
            <a:spAutoFit/>
          </a:bodyPr>
          <a:lstStyle/>
          <a:p>
            <a:pPr algn="just">
              <a:lnSpc>
                <a:spcPts val="4759"/>
              </a:lnSpc>
            </a:pPr>
            <a:r>
              <a:rPr lang="en-US" sz="3399">
                <a:solidFill>
                  <a:srgbClr val="000000"/>
                </a:solidFill>
                <a:latin typeface="Canva Sans Bold"/>
              </a:rPr>
              <a:t>META title test</a:t>
            </a:r>
          </a:p>
        </p:txBody>
      </p:sp>
      <p:sp>
        <p:nvSpPr>
          <p:cNvPr id="4" name="TextBox 4"/>
          <p:cNvSpPr txBox="1"/>
          <p:nvPr/>
        </p:nvSpPr>
        <p:spPr>
          <a:xfrm>
            <a:off x="444231" y="6894815"/>
            <a:ext cx="17399539" cy="2980690"/>
          </a:xfrm>
          <a:prstGeom prst="rect">
            <a:avLst/>
          </a:prstGeom>
        </p:spPr>
        <p:txBody>
          <a:bodyPr lIns="0" tIns="0" rIns="0" bIns="0" rtlCol="0" anchor="t">
            <a:spAutoFit/>
          </a:bodyPr>
          <a:lstStyle/>
          <a:p>
            <a:pPr algn="just">
              <a:lnSpc>
                <a:spcPts val="4759"/>
              </a:lnSpc>
            </a:pPr>
            <a:r>
              <a:rPr lang="en-US" sz="3399">
                <a:solidFill>
                  <a:srgbClr val="000000"/>
                </a:solidFill>
                <a:latin typeface="Canva Sans"/>
              </a:rPr>
              <a:t>Text: Apollo Hospitals is the leading multispecialty health care unit with best in class treatments for cancer, knee replacements, liver transplant, heart, diabetes, kidney etc.</a:t>
            </a:r>
          </a:p>
          <a:p>
            <a:pPr algn="just">
              <a:lnSpc>
                <a:spcPts val="4759"/>
              </a:lnSpc>
            </a:pPr>
            <a:r>
              <a:rPr lang="en-US" sz="3399">
                <a:solidFill>
                  <a:srgbClr val="000000"/>
                </a:solidFill>
                <a:latin typeface="Canva Sans"/>
              </a:rPr>
              <a:t>Length: 171 characters</a:t>
            </a:r>
          </a:p>
          <a:p>
            <a:pPr algn="just">
              <a:lnSpc>
                <a:spcPts val="4759"/>
              </a:lnSpc>
            </a:pPr>
            <a:endParaRPr lang="en-US" sz="3399">
              <a:solidFill>
                <a:srgbClr val="000000"/>
              </a:solidFill>
              <a:latin typeface="Canva Sans"/>
            </a:endParaRPr>
          </a:p>
        </p:txBody>
      </p:sp>
      <p:sp>
        <p:nvSpPr>
          <p:cNvPr id="5" name="TextBox 5"/>
          <p:cNvSpPr txBox="1"/>
          <p:nvPr/>
        </p:nvSpPr>
        <p:spPr>
          <a:xfrm>
            <a:off x="0" y="5857225"/>
            <a:ext cx="18288000" cy="580390"/>
          </a:xfrm>
          <a:prstGeom prst="rect">
            <a:avLst/>
          </a:prstGeom>
        </p:spPr>
        <p:txBody>
          <a:bodyPr lIns="0" tIns="0" rIns="0" bIns="0" rtlCol="0" anchor="t">
            <a:spAutoFit/>
          </a:bodyPr>
          <a:lstStyle/>
          <a:p>
            <a:pPr algn="ctr">
              <a:lnSpc>
                <a:spcPts val="4759"/>
              </a:lnSpc>
            </a:pPr>
            <a:r>
              <a:rPr lang="en-US" sz="3399">
                <a:solidFill>
                  <a:srgbClr val="000000"/>
                </a:solidFill>
                <a:latin typeface="Canva Sans Bold"/>
              </a:rPr>
              <a:t>Meta Description Test</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854686" y="1500382"/>
            <a:ext cx="5938563" cy="8363476"/>
          </a:xfrm>
          <a:custGeom>
            <a:avLst/>
            <a:gdLst/>
            <a:ahLst/>
            <a:cxnLst/>
            <a:rect l="l" t="t" r="r" b="b"/>
            <a:pathLst>
              <a:path w="5938563" h="8363476">
                <a:moveTo>
                  <a:pt x="0" y="0"/>
                </a:moveTo>
                <a:lnTo>
                  <a:pt x="5938563" y="0"/>
                </a:lnTo>
                <a:lnTo>
                  <a:pt x="5938563" y="8363477"/>
                </a:lnTo>
                <a:lnTo>
                  <a:pt x="0" y="8363477"/>
                </a:lnTo>
                <a:lnTo>
                  <a:pt x="0" y="0"/>
                </a:lnTo>
                <a:close/>
              </a:path>
            </a:pathLst>
          </a:custGeom>
          <a:blipFill>
            <a:blip r:embed="rId2"/>
            <a:stretch>
              <a:fillRect/>
            </a:stretch>
          </a:blipFill>
        </p:spPr>
      </p:sp>
      <p:sp>
        <p:nvSpPr>
          <p:cNvPr id="3" name="Freeform 3"/>
          <p:cNvSpPr/>
          <p:nvPr/>
        </p:nvSpPr>
        <p:spPr>
          <a:xfrm>
            <a:off x="7167657" y="1500382"/>
            <a:ext cx="4850507" cy="8363476"/>
          </a:xfrm>
          <a:custGeom>
            <a:avLst/>
            <a:gdLst/>
            <a:ahLst/>
            <a:cxnLst/>
            <a:rect l="l" t="t" r="r" b="b"/>
            <a:pathLst>
              <a:path w="4850507" h="9911637">
                <a:moveTo>
                  <a:pt x="0" y="0"/>
                </a:moveTo>
                <a:lnTo>
                  <a:pt x="4850507" y="0"/>
                </a:lnTo>
                <a:lnTo>
                  <a:pt x="4850507" y="9911637"/>
                </a:lnTo>
                <a:lnTo>
                  <a:pt x="0" y="9911637"/>
                </a:lnTo>
                <a:lnTo>
                  <a:pt x="0" y="0"/>
                </a:lnTo>
                <a:close/>
              </a:path>
            </a:pathLst>
          </a:custGeom>
          <a:blipFill>
            <a:blip r:embed="rId3"/>
            <a:stretch>
              <a:fillRect/>
            </a:stretch>
          </a:blipFill>
        </p:spPr>
      </p:sp>
      <p:sp>
        <p:nvSpPr>
          <p:cNvPr id="4" name="Freeform 4"/>
          <p:cNvSpPr/>
          <p:nvPr/>
        </p:nvSpPr>
        <p:spPr>
          <a:xfrm>
            <a:off x="12392572" y="1543244"/>
            <a:ext cx="5242965" cy="8363477"/>
          </a:xfrm>
          <a:custGeom>
            <a:avLst/>
            <a:gdLst/>
            <a:ahLst/>
            <a:cxnLst/>
            <a:rect l="l" t="t" r="r" b="b"/>
            <a:pathLst>
              <a:path w="5242965" h="8831838">
                <a:moveTo>
                  <a:pt x="0" y="0"/>
                </a:moveTo>
                <a:lnTo>
                  <a:pt x="5242965" y="0"/>
                </a:lnTo>
                <a:lnTo>
                  <a:pt x="5242965" y="8831838"/>
                </a:lnTo>
                <a:lnTo>
                  <a:pt x="0" y="8831838"/>
                </a:lnTo>
                <a:lnTo>
                  <a:pt x="0" y="0"/>
                </a:lnTo>
                <a:close/>
              </a:path>
            </a:pathLst>
          </a:custGeom>
          <a:blipFill>
            <a:blip r:embed="rId4"/>
            <a:stretch>
              <a:fillRect l="-10723" r="-10723"/>
            </a:stretch>
          </a:blipFill>
        </p:spPr>
      </p:sp>
      <p:sp>
        <p:nvSpPr>
          <p:cNvPr id="5" name="TextBox 5"/>
          <p:cNvSpPr txBox="1"/>
          <p:nvPr/>
        </p:nvSpPr>
        <p:spPr>
          <a:xfrm>
            <a:off x="5946132" y="241675"/>
            <a:ext cx="5095726" cy="580390"/>
          </a:xfrm>
          <a:prstGeom prst="rect">
            <a:avLst/>
          </a:prstGeom>
        </p:spPr>
        <p:txBody>
          <a:bodyPr lIns="0" tIns="0" rIns="0" bIns="0" rtlCol="0" anchor="t">
            <a:spAutoFit/>
          </a:bodyPr>
          <a:lstStyle/>
          <a:p>
            <a:pPr algn="ctr">
              <a:lnSpc>
                <a:spcPts val="4759"/>
              </a:lnSpc>
            </a:pPr>
            <a:r>
              <a:rPr lang="en-US" sz="3399">
                <a:solidFill>
                  <a:srgbClr val="000000"/>
                </a:solidFill>
                <a:latin typeface="Canva Sans"/>
              </a:rPr>
              <a:t>Results for Meta tag test</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616276" y="316323"/>
            <a:ext cx="17010577" cy="9596800"/>
          </a:xfrm>
          <a:prstGeom prst="rect">
            <a:avLst/>
          </a:prstGeom>
        </p:spPr>
        <p:txBody>
          <a:bodyPr lIns="0" tIns="0" rIns="0" bIns="0" rtlCol="0" anchor="t">
            <a:spAutoFit/>
          </a:bodyPr>
          <a:lstStyle/>
          <a:p>
            <a:pPr algn="just">
              <a:lnSpc>
                <a:spcPts val="4492"/>
              </a:lnSpc>
            </a:pPr>
            <a:r>
              <a:rPr lang="en-US" sz="3906" u="sng">
                <a:solidFill>
                  <a:srgbClr val="000000"/>
                </a:solidFill>
                <a:latin typeface="Canva Sans Bold"/>
              </a:rPr>
              <a:t>Keyword Research:</a:t>
            </a:r>
          </a:p>
          <a:p>
            <a:pPr algn="just">
              <a:lnSpc>
                <a:spcPts val="4263"/>
              </a:lnSpc>
            </a:pPr>
            <a:r>
              <a:rPr lang="en-US" sz="3707">
                <a:solidFill>
                  <a:srgbClr val="000000"/>
                </a:solidFill>
                <a:latin typeface="Canva Sans"/>
              </a:rPr>
              <a:t>Keyword research involves identifying relevant keywords and phrases related to a particular topic or business to improve search engine optimization (SEO) and attract targeted traffic. For the Apollo Hospital, a prominent healthcare institution, the keyword research would focus on terms related to its services, locations, specialties, and other relevant aspects. Below are some potential keywords related to Apollo Hospital:</a:t>
            </a:r>
          </a:p>
          <a:p>
            <a:pPr algn="ctr">
              <a:lnSpc>
                <a:spcPts val="4263"/>
              </a:lnSpc>
            </a:pPr>
            <a:endParaRPr lang="en-US" sz="3707">
              <a:solidFill>
                <a:srgbClr val="000000"/>
              </a:solidFill>
              <a:latin typeface="Canva Sans"/>
            </a:endParaRPr>
          </a:p>
          <a:p>
            <a:pPr algn="ctr">
              <a:lnSpc>
                <a:spcPts val="4263"/>
              </a:lnSpc>
            </a:pPr>
            <a:r>
              <a:rPr lang="en-US" sz="3707">
                <a:solidFill>
                  <a:srgbClr val="000000"/>
                </a:solidFill>
                <a:latin typeface="Canva Sans"/>
              </a:rPr>
              <a:t>Apollo Hospital</a:t>
            </a:r>
          </a:p>
          <a:p>
            <a:pPr algn="ctr">
              <a:lnSpc>
                <a:spcPts val="4263"/>
              </a:lnSpc>
            </a:pPr>
            <a:r>
              <a:rPr lang="en-US" sz="3707">
                <a:solidFill>
                  <a:srgbClr val="000000"/>
                </a:solidFill>
                <a:latin typeface="Canva Sans"/>
              </a:rPr>
              <a:t>Apollo Hospitals Group</a:t>
            </a:r>
          </a:p>
          <a:p>
            <a:pPr algn="ctr">
              <a:lnSpc>
                <a:spcPts val="4263"/>
              </a:lnSpc>
            </a:pPr>
            <a:r>
              <a:rPr lang="en-US" sz="3707">
                <a:solidFill>
                  <a:srgbClr val="000000"/>
                </a:solidFill>
                <a:latin typeface="Canva Sans"/>
              </a:rPr>
              <a:t>Apollo Hospital locations</a:t>
            </a:r>
          </a:p>
          <a:p>
            <a:pPr algn="ctr">
              <a:lnSpc>
                <a:spcPts val="3909"/>
              </a:lnSpc>
            </a:pPr>
            <a:r>
              <a:rPr lang="en-US" sz="3399">
                <a:solidFill>
                  <a:srgbClr val="000000"/>
                </a:solidFill>
                <a:latin typeface="Canva Sans"/>
              </a:rPr>
              <a:t>Apollo Hospital specialties</a:t>
            </a:r>
          </a:p>
          <a:p>
            <a:pPr algn="ctr">
              <a:lnSpc>
                <a:spcPts val="4263"/>
              </a:lnSpc>
            </a:pPr>
            <a:r>
              <a:rPr lang="en-US" sz="3707">
                <a:solidFill>
                  <a:srgbClr val="000000"/>
                </a:solidFill>
                <a:latin typeface="Canva Sans"/>
              </a:rPr>
              <a:t>Apollo Hospital services</a:t>
            </a:r>
          </a:p>
          <a:p>
            <a:pPr algn="ctr">
              <a:lnSpc>
                <a:spcPts val="4263"/>
              </a:lnSpc>
            </a:pPr>
            <a:r>
              <a:rPr lang="en-US" sz="3707">
                <a:solidFill>
                  <a:srgbClr val="000000"/>
                </a:solidFill>
                <a:latin typeface="Canva Sans"/>
              </a:rPr>
              <a:t>Apollo Hospital doctors</a:t>
            </a:r>
          </a:p>
          <a:p>
            <a:pPr algn="ctr">
              <a:lnSpc>
                <a:spcPts val="4263"/>
              </a:lnSpc>
            </a:pPr>
            <a:r>
              <a:rPr lang="en-US" sz="3707">
                <a:solidFill>
                  <a:srgbClr val="000000"/>
                </a:solidFill>
                <a:latin typeface="Canva Sans"/>
              </a:rPr>
              <a:t>Apollo Hospital treatments</a:t>
            </a:r>
          </a:p>
          <a:p>
            <a:pPr algn="ctr">
              <a:lnSpc>
                <a:spcPts val="4263"/>
              </a:lnSpc>
            </a:pPr>
            <a:r>
              <a:rPr lang="en-US" sz="3707">
                <a:solidFill>
                  <a:srgbClr val="000000"/>
                </a:solidFill>
                <a:latin typeface="Canva Sans"/>
              </a:rPr>
              <a:t>Apollo Hospital medical tourism</a:t>
            </a:r>
          </a:p>
          <a:p>
            <a:pPr algn="ctr">
              <a:lnSpc>
                <a:spcPts val="4263"/>
              </a:lnSpc>
            </a:pPr>
            <a:endParaRPr lang="en-US" sz="3707">
              <a:solidFill>
                <a:srgbClr val="000000"/>
              </a:solidFill>
              <a:latin typeface="Canva Sans"/>
            </a:endParaRPr>
          </a:p>
          <a:p>
            <a:pPr algn="ctr">
              <a:lnSpc>
                <a:spcPts val="4263"/>
              </a:lnSpc>
            </a:pPr>
            <a:endParaRPr lang="en-US" sz="3707">
              <a:solidFill>
                <a:srgbClr val="000000"/>
              </a:solidFill>
              <a:latin typeface="Canva Sans"/>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368116" y="268985"/>
            <a:ext cx="17551768" cy="9682355"/>
          </a:xfrm>
          <a:prstGeom prst="rect">
            <a:avLst/>
          </a:prstGeom>
        </p:spPr>
        <p:txBody>
          <a:bodyPr lIns="0" tIns="0" rIns="0" bIns="0" rtlCol="0" anchor="t">
            <a:spAutoFit/>
          </a:bodyPr>
          <a:lstStyle/>
          <a:p>
            <a:pPr algn="ctr">
              <a:lnSpc>
                <a:spcPts val="4451"/>
              </a:lnSpc>
              <a:spcBef>
                <a:spcPct val="0"/>
              </a:spcBef>
            </a:pPr>
            <a:r>
              <a:rPr lang="en-US" sz="3179">
                <a:solidFill>
                  <a:srgbClr val="000000"/>
                </a:solidFill>
                <a:latin typeface="Canva Sans"/>
              </a:rPr>
              <a:t>Apollo Hospital news</a:t>
            </a:r>
          </a:p>
          <a:p>
            <a:pPr algn="ctr">
              <a:lnSpc>
                <a:spcPts val="4451"/>
              </a:lnSpc>
              <a:spcBef>
                <a:spcPct val="0"/>
              </a:spcBef>
            </a:pPr>
            <a:r>
              <a:rPr lang="en-US" sz="3179">
                <a:solidFill>
                  <a:srgbClr val="000000"/>
                </a:solidFill>
                <a:latin typeface="Canva Sans"/>
              </a:rPr>
              <a:t>Apollo Hospital contact information</a:t>
            </a:r>
          </a:p>
          <a:p>
            <a:pPr algn="ctr">
              <a:lnSpc>
                <a:spcPts val="4451"/>
              </a:lnSpc>
              <a:spcBef>
                <a:spcPct val="0"/>
              </a:spcBef>
            </a:pPr>
            <a:r>
              <a:rPr lang="en-US" sz="3179">
                <a:solidFill>
                  <a:srgbClr val="000000"/>
                </a:solidFill>
                <a:latin typeface="Canva Sans"/>
              </a:rPr>
              <a:t>Apollo Hospital careers</a:t>
            </a:r>
          </a:p>
          <a:p>
            <a:pPr algn="ctr">
              <a:lnSpc>
                <a:spcPts val="4451"/>
              </a:lnSpc>
              <a:spcBef>
                <a:spcPct val="0"/>
              </a:spcBef>
            </a:pPr>
            <a:r>
              <a:rPr lang="en-US" sz="3179">
                <a:solidFill>
                  <a:srgbClr val="000000"/>
                </a:solidFill>
                <a:latin typeface="Canva Sans"/>
              </a:rPr>
              <a:t>Apollo Hospital technology</a:t>
            </a:r>
          </a:p>
          <a:p>
            <a:pPr algn="ctr">
              <a:lnSpc>
                <a:spcPts val="4451"/>
              </a:lnSpc>
              <a:spcBef>
                <a:spcPct val="0"/>
              </a:spcBef>
            </a:pPr>
            <a:r>
              <a:rPr lang="en-US" sz="3179">
                <a:solidFill>
                  <a:srgbClr val="000000"/>
                </a:solidFill>
                <a:latin typeface="Canva Sans"/>
              </a:rPr>
              <a:t>Apollo Hospital achievements</a:t>
            </a:r>
          </a:p>
          <a:p>
            <a:pPr algn="ctr">
              <a:lnSpc>
                <a:spcPts val="4451"/>
              </a:lnSpc>
              <a:spcBef>
                <a:spcPct val="0"/>
              </a:spcBef>
            </a:pPr>
            <a:r>
              <a:rPr lang="en-US" sz="3179">
                <a:solidFill>
                  <a:srgbClr val="000000"/>
                </a:solidFill>
                <a:latin typeface="Canva Sans"/>
              </a:rPr>
              <a:t>Apollo Hospital awards</a:t>
            </a:r>
          </a:p>
          <a:p>
            <a:pPr algn="ctr">
              <a:lnSpc>
                <a:spcPts val="4451"/>
              </a:lnSpc>
              <a:spcBef>
                <a:spcPct val="0"/>
              </a:spcBef>
            </a:pPr>
            <a:r>
              <a:rPr lang="en-US" sz="3179">
                <a:solidFill>
                  <a:srgbClr val="000000"/>
                </a:solidFill>
                <a:latin typeface="Canva Sans"/>
              </a:rPr>
              <a:t>Apollo Hospital facilities</a:t>
            </a:r>
          </a:p>
          <a:p>
            <a:pPr algn="ctr">
              <a:lnSpc>
                <a:spcPts val="4451"/>
              </a:lnSpc>
              <a:spcBef>
                <a:spcPct val="0"/>
              </a:spcBef>
            </a:pPr>
            <a:r>
              <a:rPr lang="en-US" sz="3179">
                <a:solidFill>
                  <a:srgbClr val="000000"/>
                </a:solidFill>
                <a:latin typeface="Canva Sans"/>
              </a:rPr>
              <a:t>Apollo Hospital insurance</a:t>
            </a:r>
          </a:p>
          <a:p>
            <a:pPr algn="ctr">
              <a:lnSpc>
                <a:spcPts val="4451"/>
              </a:lnSpc>
              <a:spcBef>
                <a:spcPct val="0"/>
              </a:spcBef>
            </a:pPr>
            <a:r>
              <a:rPr lang="en-US" sz="3179">
                <a:solidFill>
                  <a:srgbClr val="000000"/>
                </a:solidFill>
                <a:latin typeface="Canva Sans"/>
              </a:rPr>
              <a:t>Apollo Hospital research</a:t>
            </a:r>
          </a:p>
          <a:p>
            <a:pPr algn="ctr">
              <a:lnSpc>
                <a:spcPts val="4451"/>
              </a:lnSpc>
              <a:spcBef>
                <a:spcPct val="0"/>
              </a:spcBef>
            </a:pPr>
            <a:r>
              <a:rPr lang="en-US" sz="3179">
                <a:solidFill>
                  <a:srgbClr val="000000"/>
                </a:solidFill>
                <a:latin typeface="Canva Sans"/>
              </a:rPr>
              <a:t>Apollo Hospital COVID-19 response</a:t>
            </a:r>
          </a:p>
          <a:p>
            <a:pPr algn="ctr">
              <a:lnSpc>
                <a:spcPts val="4451"/>
              </a:lnSpc>
              <a:spcBef>
                <a:spcPct val="0"/>
              </a:spcBef>
            </a:pPr>
            <a:r>
              <a:rPr lang="en-US" sz="3179">
                <a:solidFill>
                  <a:srgbClr val="000000"/>
                </a:solidFill>
                <a:latin typeface="Canva Sans"/>
              </a:rPr>
              <a:t>Apollo Hospital healthcare services</a:t>
            </a:r>
          </a:p>
          <a:p>
            <a:pPr algn="ctr">
              <a:lnSpc>
                <a:spcPts val="4451"/>
              </a:lnSpc>
              <a:spcBef>
                <a:spcPct val="0"/>
              </a:spcBef>
            </a:pPr>
            <a:r>
              <a:rPr lang="en-US" sz="3179">
                <a:solidFill>
                  <a:srgbClr val="000000"/>
                </a:solidFill>
                <a:latin typeface="Canva Sans"/>
              </a:rPr>
              <a:t>Apollo Hospital patient reviews</a:t>
            </a:r>
          </a:p>
          <a:p>
            <a:pPr algn="ctr">
              <a:lnSpc>
                <a:spcPts val="4451"/>
              </a:lnSpc>
              <a:spcBef>
                <a:spcPct val="0"/>
              </a:spcBef>
            </a:pPr>
            <a:endParaRPr lang="en-US" sz="3179">
              <a:solidFill>
                <a:srgbClr val="000000"/>
              </a:solidFill>
              <a:latin typeface="Canva Sans"/>
            </a:endParaRPr>
          </a:p>
          <a:p>
            <a:pPr algn="just">
              <a:lnSpc>
                <a:spcPts val="3656"/>
              </a:lnSpc>
            </a:pPr>
            <a:r>
              <a:rPr lang="en-US" sz="3179">
                <a:solidFill>
                  <a:srgbClr val="000000"/>
                </a:solidFill>
                <a:latin typeface="Canva Sans"/>
              </a:rPr>
              <a:t>Remember, the actual keyword selection will depend on the specific goals of the SEO strategy and the audience you want to target. It's crucial to use tools like Google Keyword Planner, SEMrush, or Ahrefs to refine and expand this list, considering factors like search volume, competition, and relevance.</a:t>
            </a:r>
          </a:p>
          <a:p>
            <a:pPr algn="ctr">
              <a:lnSpc>
                <a:spcPts val="4451"/>
              </a:lnSpc>
              <a:spcBef>
                <a:spcPct val="0"/>
              </a:spcBef>
            </a:pPr>
            <a:endParaRPr lang="en-US" sz="3179">
              <a:solidFill>
                <a:srgbClr val="000000"/>
              </a:solidFill>
              <a:latin typeface="Canva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4498934" y="474986"/>
            <a:ext cx="11045866" cy="909736"/>
          </a:xfrm>
          <a:prstGeom prst="rect">
            <a:avLst/>
          </a:prstGeom>
        </p:spPr>
        <p:txBody>
          <a:bodyPr wrap="square" lIns="0" tIns="0" rIns="0" bIns="0" rtlCol="0" anchor="t">
            <a:spAutoFit/>
          </a:bodyPr>
          <a:lstStyle/>
          <a:p>
            <a:pPr algn="ctr">
              <a:lnSpc>
                <a:spcPts val="7560"/>
              </a:lnSpc>
            </a:pPr>
            <a:r>
              <a:rPr lang="en-US" sz="5400" dirty="0">
                <a:solidFill>
                  <a:srgbClr val="000000"/>
                </a:solidFill>
                <a:latin typeface="Canva Sans Bold"/>
              </a:rPr>
              <a:t>ON PAGE OPTIMIZATION</a:t>
            </a:r>
          </a:p>
        </p:txBody>
      </p:sp>
      <p:sp>
        <p:nvSpPr>
          <p:cNvPr id="3" name="TextBox 3"/>
          <p:cNvSpPr txBox="1"/>
          <p:nvPr/>
        </p:nvSpPr>
        <p:spPr>
          <a:xfrm>
            <a:off x="351831" y="1384722"/>
            <a:ext cx="17584337" cy="8643392"/>
          </a:xfrm>
          <a:prstGeom prst="rect">
            <a:avLst/>
          </a:prstGeom>
        </p:spPr>
        <p:txBody>
          <a:bodyPr lIns="0" tIns="0" rIns="0" bIns="0" rtlCol="0" anchor="t">
            <a:spAutoFit/>
          </a:bodyPr>
          <a:lstStyle/>
          <a:p>
            <a:pPr algn="just">
              <a:lnSpc>
                <a:spcPts val="3242"/>
              </a:lnSpc>
            </a:pPr>
            <a:r>
              <a:rPr lang="en-US" sz="2819" dirty="0">
                <a:solidFill>
                  <a:srgbClr val="000000"/>
                </a:solidFill>
                <a:latin typeface="Canva Sans"/>
              </a:rPr>
              <a:t>Apollo Hospital is the leading multispecialty healthcare unit with best-in-class treatments for cancer, knee replacements, liver transplant, heart, diabetes, kidney, etc. Show less</a:t>
            </a:r>
          </a:p>
          <a:p>
            <a:pPr algn="just">
              <a:lnSpc>
                <a:spcPts val="3157"/>
              </a:lnSpc>
            </a:pPr>
            <a:r>
              <a:rPr lang="en-US" sz="2819" dirty="0">
                <a:solidFill>
                  <a:srgbClr val="000000"/>
                </a:solidFill>
                <a:latin typeface="Canva Sans"/>
              </a:rPr>
              <a:t>Global Rank</a:t>
            </a:r>
          </a:p>
          <a:p>
            <a:pPr algn="just">
              <a:lnSpc>
                <a:spcPts val="3157"/>
              </a:lnSpc>
            </a:pPr>
            <a:r>
              <a:rPr lang="en-US" sz="2819" dirty="0">
                <a:solidFill>
                  <a:srgbClr val="000000"/>
                </a:solidFill>
                <a:latin typeface="Canva Sans"/>
              </a:rPr>
              <a:t>#65,957</a:t>
            </a:r>
          </a:p>
          <a:p>
            <a:pPr algn="just">
              <a:lnSpc>
                <a:spcPts val="3157"/>
              </a:lnSpc>
            </a:pPr>
            <a:r>
              <a:rPr lang="en-US" sz="2819" dirty="0">
                <a:solidFill>
                  <a:srgbClr val="000000"/>
                </a:solidFill>
                <a:latin typeface="Canva Sans"/>
              </a:rPr>
              <a:t>19,865</a:t>
            </a:r>
          </a:p>
          <a:p>
            <a:pPr algn="just">
              <a:lnSpc>
                <a:spcPts val="3157"/>
              </a:lnSpc>
            </a:pPr>
            <a:endParaRPr lang="en-US" sz="2819" dirty="0">
              <a:solidFill>
                <a:srgbClr val="000000"/>
              </a:solidFill>
              <a:latin typeface="Canva Sans"/>
            </a:endParaRPr>
          </a:p>
          <a:p>
            <a:pPr algn="just">
              <a:lnSpc>
                <a:spcPts val="3157"/>
              </a:lnSpc>
            </a:pPr>
            <a:r>
              <a:rPr lang="en-US" sz="2819" dirty="0">
                <a:solidFill>
                  <a:srgbClr val="000000"/>
                </a:solidFill>
                <a:latin typeface="Canva Sans"/>
              </a:rPr>
              <a:t>Country Rank</a:t>
            </a:r>
          </a:p>
          <a:p>
            <a:pPr algn="just">
              <a:lnSpc>
                <a:spcPts val="3157"/>
              </a:lnSpc>
            </a:pPr>
            <a:r>
              <a:rPr lang="en-US" sz="2819" dirty="0">
                <a:solidFill>
                  <a:srgbClr val="000000"/>
                </a:solidFill>
                <a:latin typeface="Canva Sans"/>
              </a:rPr>
              <a:t>#5,412</a:t>
            </a:r>
          </a:p>
          <a:p>
            <a:pPr algn="just">
              <a:lnSpc>
                <a:spcPts val="3157"/>
              </a:lnSpc>
            </a:pPr>
            <a:r>
              <a:rPr lang="en-US" sz="2819" dirty="0">
                <a:solidFill>
                  <a:srgbClr val="000000"/>
                </a:solidFill>
                <a:latin typeface="Canva Sans"/>
              </a:rPr>
              <a:t>1,735</a:t>
            </a:r>
          </a:p>
          <a:p>
            <a:pPr algn="just">
              <a:lnSpc>
                <a:spcPts val="3157"/>
              </a:lnSpc>
            </a:pPr>
            <a:endParaRPr lang="en-US" sz="2819" dirty="0">
              <a:solidFill>
                <a:srgbClr val="000000"/>
              </a:solidFill>
              <a:latin typeface="Canva Sans"/>
            </a:endParaRPr>
          </a:p>
          <a:p>
            <a:pPr algn="just">
              <a:lnSpc>
                <a:spcPts val="3157"/>
              </a:lnSpc>
            </a:pPr>
            <a:r>
              <a:rPr lang="en-US" sz="2819" dirty="0">
                <a:solidFill>
                  <a:srgbClr val="000000"/>
                </a:solidFill>
                <a:latin typeface="Canva Sans"/>
              </a:rPr>
              <a:t>India</a:t>
            </a:r>
          </a:p>
          <a:p>
            <a:pPr algn="just">
              <a:lnSpc>
                <a:spcPts val="3157"/>
              </a:lnSpc>
            </a:pPr>
            <a:r>
              <a:rPr lang="en-US" sz="2819" dirty="0">
                <a:solidFill>
                  <a:srgbClr val="000000"/>
                </a:solidFill>
                <a:latin typeface="Canva Sans"/>
              </a:rPr>
              <a:t>[13:05, 7/25/2023] : Total Visits-896.8K</a:t>
            </a:r>
          </a:p>
          <a:p>
            <a:pPr algn="just">
              <a:lnSpc>
                <a:spcPts val="3157"/>
              </a:lnSpc>
            </a:pPr>
            <a:r>
              <a:rPr lang="en-US" sz="2819" dirty="0">
                <a:solidFill>
                  <a:srgbClr val="000000"/>
                </a:solidFill>
                <a:latin typeface="Canva Sans"/>
              </a:rPr>
              <a:t>Bounce Rate-60.94%</a:t>
            </a:r>
          </a:p>
          <a:p>
            <a:pPr algn="just">
              <a:lnSpc>
                <a:spcPts val="3157"/>
              </a:lnSpc>
            </a:pPr>
            <a:r>
              <a:rPr lang="en-US" sz="2819" dirty="0">
                <a:solidFill>
                  <a:srgbClr val="000000"/>
                </a:solidFill>
                <a:latin typeface="Canva Sans"/>
              </a:rPr>
              <a:t>Pages per Visit - 3.20</a:t>
            </a:r>
          </a:p>
          <a:p>
            <a:pPr algn="just">
              <a:lnSpc>
                <a:spcPts val="3157"/>
              </a:lnSpc>
            </a:pPr>
            <a:endParaRPr lang="en-US" sz="2819" dirty="0">
              <a:solidFill>
                <a:srgbClr val="000000"/>
              </a:solidFill>
              <a:latin typeface="Canva Sans"/>
            </a:endParaRPr>
          </a:p>
          <a:p>
            <a:pPr algn="just">
              <a:lnSpc>
                <a:spcPts val="3157"/>
              </a:lnSpc>
            </a:pPr>
            <a:r>
              <a:rPr lang="en-US" sz="2819" dirty="0">
                <a:solidFill>
                  <a:srgbClr val="000000"/>
                </a:solidFill>
                <a:latin typeface="Canva Sans"/>
              </a:rPr>
              <a:t>Avg Visit Duration - 00:05:05</a:t>
            </a:r>
          </a:p>
          <a:p>
            <a:pPr algn="just">
              <a:lnSpc>
                <a:spcPts val="3157"/>
              </a:lnSpc>
            </a:pPr>
            <a:endParaRPr lang="en-US" sz="2819" dirty="0">
              <a:solidFill>
                <a:srgbClr val="000000"/>
              </a:solidFill>
              <a:latin typeface="Canva Sans"/>
            </a:endParaRPr>
          </a:p>
          <a:p>
            <a:pPr algn="just">
              <a:lnSpc>
                <a:spcPts val="3157"/>
              </a:lnSpc>
            </a:pPr>
            <a:r>
              <a:rPr lang="en-US" sz="2819" dirty="0">
                <a:solidFill>
                  <a:srgbClr val="000000"/>
                </a:solidFill>
                <a:latin typeface="Canva Sans"/>
              </a:rPr>
              <a:t>Company - Apollo Hospitals - Year Founded - 1983 - Employees - 10001</a:t>
            </a:r>
          </a:p>
          <a:p>
            <a:pPr algn="just">
              <a:lnSpc>
                <a:spcPts val="3157"/>
              </a:lnSpc>
            </a:pPr>
            <a:r>
              <a:rPr lang="en-US" sz="2819" dirty="0">
                <a:solidFill>
                  <a:srgbClr val="000000"/>
                </a:solidFill>
                <a:latin typeface="Canva Sans"/>
              </a:rPr>
              <a:t>HQ - India, </a:t>
            </a:r>
            <a:r>
              <a:rPr lang="en-US" sz="2819" dirty="0" err="1">
                <a:solidFill>
                  <a:srgbClr val="000000"/>
                </a:solidFill>
                <a:latin typeface="Canva Sans"/>
              </a:rPr>
              <a:t>RajaAnnamalaipuram</a:t>
            </a:r>
            <a:r>
              <a:rPr lang="en-US" sz="2819" dirty="0">
                <a:solidFill>
                  <a:srgbClr val="000000"/>
                </a:solidFill>
                <a:latin typeface="Canva Sans"/>
              </a:rPr>
              <a:t> - Annual Revenue - $1.0B - Industry - Health &gt; Medicine</a:t>
            </a:r>
          </a:p>
          <a:p>
            <a:pPr algn="just">
              <a:lnSpc>
                <a:spcPts val="3360"/>
              </a:lnSpc>
            </a:pPr>
            <a:endParaRPr lang="en-US" sz="2819" dirty="0">
              <a:solidFill>
                <a:srgbClr val="000000"/>
              </a:solidFill>
              <a:latin typeface="Canva Sans"/>
            </a:endParaRPr>
          </a:p>
          <a:p>
            <a:pPr algn="just">
              <a:lnSpc>
                <a:spcPts val="3157"/>
              </a:lnSpc>
            </a:pPr>
            <a:endParaRPr lang="en-US" sz="2819" dirty="0">
              <a:solidFill>
                <a:srgbClr val="000000"/>
              </a:solidFill>
              <a:latin typeface="Canva Sans"/>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415148" y="1047750"/>
            <a:ext cx="17457704" cy="7630294"/>
          </a:xfrm>
          <a:prstGeom prst="rect">
            <a:avLst/>
          </a:prstGeom>
        </p:spPr>
        <p:txBody>
          <a:bodyPr lIns="0" tIns="0" rIns="0" bIns="0" rtlCol="0" anchor="t">
            <a:spAutoFit/>
          </a:bodyPr>
          <a:lstStyle/>
          <a:p>
            <a:pPr algn="just">
              <a:lnSpc>
                <a:spcPts val="3450"/>
              </a:lnSpc>
            </a:pPr>
            <a:r>
              <a:rPr lang="en-US" sz="3000" dirty="0">
                <a:solidFill>
                  <a:srgbClr val="000000"/>
                </a:solidFill>
                <a:latin typeface="Canva Sans"/>
              </a:rPr>
              <a:t> apollohospitals.com Ranking</a:t>
            </a:r>
          </a:p>
          <a:p>
            <a:pPr algn="just">
              <a:lnSpc>
                <a:spcPts val="3450"/>
              </a:lnSpc>
            </a:pPr>
            <a:r>
              <a:rPr lang="en-US" sz="3000" dirty="0">
                <a:solidFill>
                  <a:srgbClr val="000000"/>
                </a:solidFill>
                <a:latin typeface="Canva Sans"/>
              </a:rPr>
              <a:t>Website ranking helps evaluate the value of a business. Over the last three months, apollohospitals.com global scale has increased from 90,291 to 65,957.</a:t>
            </a:r>
          </a:p>
          <a:p>
            <a:pPr algn="just">
              <a:lnSpc>
                <a:spcPts val="3450"/>
              </a:lnSpc>
            </a:pPr>
            <a:endParaRPr lang="en-US" sz="3000" dirty="0">
              <a:solidFill>
                <a:srgbClr val="000000"/>
              </a:solidFill>
              <a:latin typeface="Canva Sans"/>
            </a:endParaRPr>
          </a:p>
          <a:p>
            <a:pPr algn="just">
              <a:lnSpc>
                <a:spcPts val="3450"/>
              </a:lnSpc>
            </a:pPr>
            <a:r>
              <a:rPr lang="en-US" sz="3000" dirty="0">
                <a:solidFill>
                  <a:srgbClr val="000000"/>
                </a:solidFill>
                <a:latin typeface="Canva Sans"/>
              </a:rPr>
              <a:t>Geography &amp; Country Targeting</a:t>
            </a:r>
          </a:p>
          <a:p>
            <a:pPr algn="just">
              <a:lnSpc>
                <a:spcPts val="3450"/>
              </a:lnSpc>
            </a:pPr>
            <a:r>
              <a:rPr lang="en-US" sz="3000" dirty="0">
                <a:solidFill>
                  <a:srgbClr val="000000"/>
                </a:solidFill>
                <a:latin typeface="Canva Sans"/>
              </a:rPr>
              <a:t>Which countries sent the most traffic to apollohospitals.com lately? Where is their core audience from? Last month India was the top country sending desktop traffic to apollohospitals.com</a:t>
            </a:r>
          </a:p>
          <a:p>
            <a:pPr algn="just">
              <a:lnSpc>
                <a:spcPts val="3450"/>
              </a:lnSpc>
            </a:pPr>
            <a:endParaRPr lang="en-US" sz="3000" dirty="0">
              <a:solidFill>
                <a:srgbClr val="000000"/>
              </a:solidFill>
              <a:latin typeface="Canva Sans"/>
            </a:endParaRPr>
          </a:p>
          <a:p>
            <a:pPr algn="just">
              <a:lnSpc>
                <a:spcPts val="3450"/>
              </a:lnSpc>
            </a:pPr>
            <a:r>
              <a:rPr lang="en-US" sz="3000" dirty="0">
                <a:solidFill>
                  <a:srgbClr val="000000"/>
                </a:solidFill>
                <a:latin typeface="Canva Sans"/>
              </a:rPr>
              <a:t>Top Countries</a:t>
            </a:r>
          </a:p>
          <a:p>
            <a:pPr algn="just">
              <a:lnSpc>
                <a:spcPts val="3450"/>
              </a:lnSpc>
            </a:pPr>
            <a:endParaRPr lang="en-US" sz="3000" dirty="0">
              <a:solidFill>
                <a:srgbClr val="000000"/>
              </a:solidFill>
              <a:latin typeface="Canva Sans"/>
            </a:endParaRPr>
          </a:p>
          <a:p>
            <a:pPr marL="647700" lvl="1" indent="-323850" algn="just">
              <a:lnSpc>
                <a:spcPts val="3450"/>
              </a:lnSpc>
              <a:buFont typeface="Arial"/>
              <a:buChar char="•"/>
            </a:pPr>
            <a:r>
              <a:rPr lang="en-US" sz="3000" dirty="0">
                <a:solidFill>
                  <a:srgbClr val="000000"/>
                </a:solidFill>
                <a:latin typeface="Canva Sans"/>
              </a:rPr>
              <a:t>India &gt;82.44%&gt;31.39%</a:t>
            </a:r>
          </a:p>
          <a:p>
            <a:pPr marL="647700" lvl="1" indent="-323850" algn="just">
              <a:lnSpc>
                <a:spcPts val="3450"/>
              </a:lnSpc>
              <a:buFont typeface="Arial"/>
              <a:buChar char="•"/>
            </a:pPr>
            <a:r>
              <a:rPr lang="en-US" sz="3000" dirty="0">
                <a:solidFill>
                  <a:srgbClr val="000000"/>
                </a:solidFill>
                <a:latin typeface="Canva Sans"/>
              </a:rPr>
              <a:t>Bangladesh&gt;6.46%&gt;45.69%</a:t>
            </a:r>
          </a:p>
          <a:p>
            <a:pPr marL="647700" lvl="1" indent="-323850" algn="just">
              <a:lnSpc>
                <a:spcPts val="3450"/>
              </a:lnSpc>
              <a:buFont typeface="Arial"/>
              <a:buChar char="•"/>
            </a:pPr>
            <a:r>
              <a:rPr lang="en-US" sz="3000" dirty="0">
                <a:solidFill>
                  <a:srgbClr val="000000"/>
                </a:solidFill>
                <a:latin typeface="Canva Sans"/>
              </a:rPr>
              <a:t>United States&gt;3.49%&gt;55.90%</a:t>
            </a:r>
          </a:p>
          <a:p>
            <a:pPr marL="647700" lvl="1" indent="-323850" algn="just">
              <a:lnSpc>
                <a:spcPts val="3450"/>
              </a:lnSpc>
              <a:buFont typeface="Arial"/>
              <a:buChar char="•"/>
            </a:pPr>
            <a:r>
              <a:rPr lang="en-US" sz="3000" dirty="0">
                <a:solidFill>
                  <a:srgbClr val="000000"/>
                </a:solidFill>
                <a:latin typeface="Canva Sans"/>
              </a:rPr>
              <a:t>United Kingdom&gt;0.96%&gt;52.55%</a:t>
            </a:r>
          </a:p>
          <a:p>
            <a:pPr marL="647700" lvl="1" indent="-323850" algn="just">
              <a:lnSpc>
                <a:spcPts val="3450"/>
              </a:lnSpc>
              <a:buFont typeface="Arial"/>
              <a:buChar char="•"/>
            </a:pPr>
            <a:r>
              <a:rPr lang="en-US" sz="3000" dirty="0">
                <a:solidFill>
                  <a:srgbClr val="000000"/>
                </a:solidFill>
                <a:latin typeface="Canva Sans"/>
              </a:rPr>
              <a:t>Germany&gt;0.88%&gt;661.1%</a:t>
            </a:r>
          </a:p>
          <a:p>
            <a:pPr marL="647700" lvl="1" indent="-323850" algn="just">
              <a:lnSpc>
                <a:spcPts val="3450"/>
              </a:lnSpc>
              <a:buFont typeface="Arial"/>
              <a:buChar char="•"/>
            </a:pPr>
            <a:r>
              <a:rPr lang="en-US" sz="3000" dirty="0">
                <a:solidFill>
                  <a:srgbClr val="000000"/>
                </a:solidFill>
                <a:latin typeface="Canva Sans"/>
              </a:rPr>
              <a:t>Others&gt;5.77%</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7620000" y="3771900"/>
            <a:ext cx="1341119" cy="1752600"/>
          </a:xfrm>
          <a:custGeom>
            <a:avLst/>
            <a:gdLst/>
            <a:ahLst/>
            <a:cxnLst/>
            <a:rect l="l" t="t" r="r" b="b"/>
            <a:pathLst>
              <a:path w="7194783" h="7921866">
                <a:moveTo>
                  <a:pt x="0" y="0"/>
                </a:moveTo>
                <a:lnTo>
                  <a:pt x="7194783" y="0"/>
                </a:lnTo>
                <a:lnTo>
                  <a:pt x="7194783" y="7921866"/>
                </a:lnTo>
                <a:lnTo>
                  <a:pt x="0" y="7921866"/>
                </a:lnTo>
                <a:lnTo>
                  <a:pt x="0" y="0"/>
                </a:lnTo>
                <a:close/>
              </a:path>
            </a:pathLst>
          </a:custGeom>
          <a:blipFill>
            <a:blip r:embed="rId2"/>
            <a:stretch>
              <a:fillRect t="-13159" b="-15149"/>
            </a:stretch>
          </a:blipFill>
        </p:spPr>
        <p:txBody>
          <a:bodyPr/>
          <a:lstStyle/>
          <a:p>
            <a:endParaRPr lang="en-US" dirty="0"/>
          </a:p>
        </p:txBody>
      </p:sp>
      <p:sp>
        <p:nvSpPr>
          <p:cNvPr id="4" name="TextBox 4"/>
          <p:cNvSpPr txBox="1"/>
          <p:nvPr/>
        </p:nvSpPr>
        <p:spPr>
          <a:xfrm>
            <a:off x="231914" y="240957"/>
            <a:ext cx="17870301" cy="662940"/>
          </a:xfrm>
          <a:prstGeom prst="rect">
            <a:avLst/>
          </a:prstGeom>
        </p:spPr>
        <p:txBody>
          <a:bodyPr lIns="0" tIns="0" rIns="0" bIns="0" rtlCol="0" anchor="t">
            <a:spAutoFit/>
          </a:bodyPr>
          <a:lstStyle/>
          <a:p>
            <a:pPr algn="ctr">
              <a:lnSpc>
                <a:spcPts val="5459"/>
              </a:lnSpc>
            </a:pPr>
            <a:r>
              <a:rPr lang="en-US" sz="3899">
                <a:solidFill>
                  <a:srgbClr val="000000"/>
                </a:solidFill>
                <a:latin typeface="Canva Sans Bold"/>
              </a:rPr>
              <a:t>Part 3: Content Ideas and Marketing Strategies</a:t>
            </a:r>
          </a:p>
        </p:txBody>
      </p:sp>
      <p:pic>
        <p:nvPicPr>
          <p:cNvPr id="6" name="Picture 5">
            <a:extLst>
              <a:ext uri="{FF2B5EF4-FFF2-40B4-BE49-F238E27FC236}">
                <a16:creationId xmlns:a16="http://schemas.microsoft.com/office/drawing/2014/main" id="{CAB104B7-0BB7-AC80-4418-57A9B8582E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03219" y="840616"/>
            <a:ext cx="12115799" cy="8605768"/>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0ED7E9-1842-F03A-D88E-0FA9E5628DE1}"/>
              </a:ext>
            </a:extLst>
          </p:cNvPr>
          <p:cNvSpPr>
            <a:spLocks noGrp="1"/>
          </p:cNvSpPr>
          <p:nvPr>
            <p:ph type="title"/>
          </p:nvPr>
        </p:nvSpPr>
        <p:spPr>
          <a:xfrm>
            <a:off x="4724400" y="495300"/>
            <a:ext cx="8229600" cy="1143000"/>
          </a:xfrm>
        </p:spPr>
        <p:txBody>
          <a:bodyPr>
            <a:noAutofit/>
          </a:bodyPr>
          <a:lstStyle/>
          <a:p>
            <a:r>
              <a:rPr lang="en-US" sz="8000" dirty="0"/>
              <a:t>TEAM MEMBERS</a:t>
            </a:r>
          </a:p>
        </p:txBody>
      </p:sp>
      <p:sp>
        <p:nvSpPr>
          <p:cNvPr id="3" name="Content Placeholder 2">
            <a:extLst>
              <a:ext uri="{FF2B5EF4-FFF2-40B4-BE49-F238E27FC236}">
                <a16:creationId xmlns:a16="http://schemas.microsoft.com/office/drawing/2014/main" id="{ED8691B2-162B-3336-3922-25357FFD9E3E}"/>
              </a:ext>
            </a:extLst>
          </p:cNvPr>
          <p:cNvSpPr>
            <a:spLocks noGrp="1"/>
          </p:cNvSpPr>
          <p:nvPr>
            <p:ph idx="1"/>
          </p:nvPr>
        </p:nvSpPr>
        <p:spPr>
          <a:xfrm>
            <a:off x="2895600" y="2438400"/>
            <a:ext cx="11506200" cy="5410200"/>
          </a:xfrm>
        </p:spPr>
        <p:txBody>
          <a:bodyPr>
            <a:noAutofit/>
          </a:bodyPr>
          <a:lstStyle/>
          <a:p>
            <a:r>
              <a:rPr lang="en-US" sz="5400" dirty="0"/>
              <a:t>B.N.V.S. </a:t>
            </a:r>
            <a:r>
              <a:rPr lang="en-US" sz="5400" dirty="0" err="1"/>
              <a:t>Siddartha</a:t>
            </a:r>
            <a:r>
              <a:rPr lang="en-US" sz="5400" dirty="0"/>
              <a:t> [TEAM LEADER]</a:t>
            </a:r>
          </a:p>
          <a:p>
            <a:r>
              <a:rPr lang="en-US" sz="5400" dirty="0"/>
              <a:t>B. Tarun Chowdary</a:t>
            </a:r>
          </a:p>
          <a:p>
            <a:r>
              <a:rPr lang="en-US" sz="5400" dirty="0"/>
              <a:t>B. Vikas</a:t>
            </a:r>
          </a:p>
          <a:p>
            <a:r>
              <a:rPr lang="en-US" sz="5400" dirty="0"/>
              <a:t>D. Bhanu Prakash</a:t>
            </a:r>
          </a:p>
          <a:p>
            <a:r>
              <a:rPr lang="en-US" sz="5400" dirty="0"/>
              <a:t>N. Bhavya Sri</a:t>
            </a:r>
          </a:p>
        </p:txBody>
      </p:sp>
    </p:spTree>
    <p:extLst>
      <p:ext uri="{BB962C8B-B14F-4D97-AF65-F5344CB8AC3E}">
        <p14:creationId xmlns:p14="http://schemas.microsoft.com/office/powerpoint/2010/main" val="3547692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553278" y="560507"/>
            <a:ext cx="17181445" cy="8899872"/>
          </a:xfrm>
          <a:prstGeom prst="rect">
            <a:avLst/>
          </a:prstGeom>
        </p:spPr>
        <p:txBody>
          <a:bodyPr lIns="0" tIns="0" rIns="0" bIns="0" rtlCol="0" anchor="t">
            <a:spAutoFit/>
          </a:bodyPr>
          <a:lstStyle/>
          <a:p>
            <a:pPr algn="just">
              <a:lnSpc>
                <a:spcPts val="3489"/>
              </a:lnSpc>
            </a:pPr>
            <a:endParaRPr dirty="0"/>
          </a:p>
          <a:p>
            <a:pPr marL="655121" lvl="1" indent="-327561" algn="just">
              <a:lnSpc>
                <a:spcPts val="3489"/>
              </a:lnSpc>
              <a:buFont typeface="Arial"/>
              <a:buChar char="•"/>
            </a:pPr>
            <a:r>
              <a:rPr lang="en-US" sz="3034" u="sng" dirty="0">
                <a:solidFill>
                  <a:srgbClr val="000000"/>
                </a:solidFill>
                <a:latin typeface="Canva Sans Bold"/>
              </a:rPr>
              <a:t>Content ideas:</a:t>
            </a:r>
          </a:p>
          <a:p>
            <a:pPr algn="just">
              <a:lnSpc>
                <a:spcPts val="3489"/>
              </a:lnSpc>
            </a:pPr>
            <a:endParaRPr lang="en-US" sz="3034" u="sng" dirty="0">
              <a:solidFill>
                <a:srgbClr val="000000"/>
              </a:solidFill>
              <a:latin typeface="Canva Sans Bold"/>
            </a:endParaRPr>
          </a:p>
          <a:p>
            <a:pPr marL="1180705" lvl="2" indent="-393568" algn="just">
              <a:lnSpc>
                <a:spcPts val="3144"/>
              </a:lnSpc>
              <a:buFont typeface="Arial"/>
              <a:buChar char="•"/>
            </a:pPr>
            <a:r>
              <a:rPr lang="en-US" sz="2734" dirty="0">
                <a:solidFill>
                  <a:srgbClr val="000000"/>
                </a:solidFill>
                <a:latin typeface="Canva Sans"/>
              </a:rPr>
              <a:t>You can create content that showcases the success stories of Apollo Hospitals’ patients, doctors, and staff. For example, You can share stories of patients who underwent complex surgeries or doctors who performed breakthrough procedures. Additionally, you can showcase staff members who have gone above and beyond to provide excellent service to patients. These stories help emphasize the quality, trust, and care that Apollo Hospitals provides to its customers.</a:t>
            </a:r>
          </a:p>
          <a:p>
            <a:pPr marL="1180705" lvl="2" indent="-393568" algn="just">
              <a:lnSpc>
                <a:spcPts val="3144"/>
              </a:lnSpc>
              <a:buFont typeface="Arial"/>
              <a:buChar char="•"/>
            </a:pPr>
            <a:r>
              <a:rPr lang="en-US" sz="2734" dirty="0">
                <a:solidFill>
                  <a:srgbClr val="000000"/>
                </a:solidFill>
                <a:latin typeface="Canva Sans"/>
              </a:rPr>
              <a:t>You can also create content that educates the audience about the latest technologies and innovations that Apollo Hospitals uses to deliver world-class healthcare. For example, could you please explain how Apollo Hospitals uses robotics, information technology, and artificial intelligence to ensure that processes are perfect? You can also showcase how Apollo Hospitals provides an integrated value-chain delivery model that covers a wide range of wellness and medical services. These content pieces can demonstrate the expertise, efficiency, and excellence of Apollo Hospitals.</a:t>
            </a:r>
          </a:p>
          <a:p>
            <a:pPr marL="1180705" lvl="2" indent="-393568" algn="just">
              <a:lnSpc>
                <a:spcPts val="3144"/>
              </a:lnSpc>
              <a:buFont typeface="Arial"/>
              <a:buChar char="•"/>
            </a:pPr>
            <a:r>
              <a:rPr lang="en-US" sz="2734" dirty="0">
                <a:solidFill>
                  <a:srgbClr val="000000"/>
                </a:solidFill>
                <a:latin typeface="Canva Sans"/>
              </a:rPr>
              <a:t>Another idea is to create content that inspires the audience to adopt a healthy lifestyle and prevent diseases. For example, you can share nutrition, fitness, mental health, and hygiene tips. You can also promote Apollo Hospitals’ preventive health check-ups, wellness programs, and telemedicine services. These content pieces can convey the mission, vision, and values of Apollo Hospitals.</a:t>
            </a:r>
          </a:p>
          <a:p>
            <a:pPr algn="just">
              <a:lnSpc>
                <a:spcPts val="3144"/>
              </a:lnSpc>
            </a:pPr>
            <a:endParaRPr lang="en-US" sz="2734" dirty="0">
              <a:solidFill>
                <a:srgbClr val="000000"/>
              </a:solidFill>
              <a:latin typeface="Canva Sans"/>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419538" y="933450"/>
            <a:ext cx="17448923" cy="8527976"/>
          </a:xfrm>
          <a:prstGeom prst="rect">
            <a:avLst/>
          </a:prstGeom>
        </p:spPr>
        <p:txBody>
          <a:bodyPr lIns="0" tIns="0" rIns="0" bIns="0" rtlCol="0" anchor="t">
            <a:spAutoFit/>
          </a:bodyPr>
          <a:lstStyle/>
          <a:p>
            <a:pPr marL="647702" lvl="1" indent="-323851" algn="just">
              <a:lnSpc>
                <a:spcPts val="3450"/>
              </a:lnSpc>
              <a:buFont typeface="Arial"/>
              <a:buChar char="•"/>
            </a:pPr>
            <a:r>
              <a:rPr lang="en-US" sz="3000" u="sng" dirty="0">
                <a:solidFill>
                  <a:srgbClr val="000000"/>
                </a:solidFill>
                <a:latin typeface="Canva Sans Bold"/>
              </a:rPr>
              <a:t>Marketing strategies:</a:t>
            </a:r>
          </a:p>
          <a:p>
            <a:pPr algn="just">
              <a:lnSpc>
                <a:spcPts val="3450"/>
              </a:lnSpc>
            </a:pPr>
            <a:endParaRPr lang="en-US" sz="3000" u="sng" dirty="0">
              <a:solidFill>
                <a:srgbClr val="000000"/>
              </a:solidFill>
              <a:latin typeface="Canva Sans Bold"/>
            </a:endParaRPr>
          </a:p>
          <a:p>
            <a:pPr marL="1295403" lvl="2" indent="-431801" algn="just">
              <a:lnSpc>
                <a:spcPts val="3450"/>
              </a:lnSpc>
              <a:buFont typeface="Arial"/>
              <a:buChar char="•"/>
            </a:pPr>
            <a:r>
              <a:rPr lang="en-US" sz="3000" dirty="0">
                <a:solidFill>
                  <a:srgbClr val="000000"/>
                </a:solidFill>
                <a:latin typeface="Canva Sans"/>
              </a:rPr>
              <a:t>One marketing strategy uses digital marketing channels such as social media, email, website, blog, podcast, video, and mobile app to reach your target audience. You can use these channels to share your content ideas, engage with your customers, generate leads, and increase conversions. You can also use these channels to collect feedback, measure performance, and optimize your campaigns.</a:t>
            </a:r>
          </a:p>
          <a:p>
            <a:pPr marL="1295403" lvl="2" indent="-431801" algn="just">
              <a:lnSpc>
                <a:spcPts val="3450"/>
              </a:lnSpc>
              <a:buFont typeface="Arial"/>
              <a:buChar char="•"/>
            </a:pPr>
            <a:r>
              <a:rPr lang="en-US" sz="3000" dirty="0">
                <a:solidFill>
                  <a:srgbClr val="000000"/>
                </a:solidFill>
                <a:latin typeface="Canva Sans"/>
              </a:rPr>
              <a:t>Another marketing strategy is to use offline marketing channels such as print media, radio, television, outdoor advertising, events, and word-of-mouth to create awareness and trust among your potential customers. You can use these channels to showcase your brand image, communicate your unique selling proposition, and differentiate yourself from your competitors. You can also use these channels to build relationships, loyalty, and referrals among your existing customers.</a:t>
            </a:r>
          </a:p>
          <a:p>
            <a:pPr marL="1295403" lvl="2" indent="-431801" algn="just">
              <a:lnSpc>
                <a:spcPts val="3450"/>
              </a:lnSpc>
              <a:buFont typeface="Arial"/>
              <a:buChar char="•"/>
            </a:pPr>
            <a:r>
              <a:rPr lang="en-US" sz="3000" dirty="0">
                <a:solidFill>
                  <a:srgbClr val="000000"/>
                </a:solidFill>
                <a:latin typeface="Canva Sans"/>
              </a:rPr>
              <a:t>A third marketing strategy is to use partnership marketing channels such as associations, influencers, celebrities, NGOs, and government agencies to expand your reach and influence among your niche markets. You can use these channels to leverage your partners' credibility, reputation, and network. You can also use these channels to create social impact, goodwill, and advocacy for your brand.</a:t>
            </a:r>
          </a:p>
          <a:p>
            <a:pPr algn="just">
              <a:lnSpc>
                <a:spcPts val="3450"/>
              </a:lnSpc>
            </a:pPr>
            <a:endParaRPr lang="en-US" sz="3000" dirty="0">
              <a:solidFill>
                <a:srgbClr val="000000"/>
              </a:solidFill>
              <a:latin typeface="Canva Sans"/>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701552D-D422-7F3C-8C9B-A409CB311DC4}"/>
              </a:ext>
            </a:extLst>
          </p:cNvPr>
          <p:cNvSpPr txBox="1"/>
          <p:nvPr/>
        </p:nvSpPr>
        <p:spPr>
          <a:xfrm>
            <a:off x="685800" y="1333500"/>
            <a:ext cx="17221200" cy="5632311"/>
          </a:xfrm>
          <a:prstGeom prst="rect">
            <a:avLst/>
          </a:prstGeom>
          <a:noFill/>
        </p:spPr>
        <p:txBody>
          <a:bodyPr wrap="square" rtlCol="0">
            <a:spAutoFit/>
          </a:bodyPr>
          <a:lstStyle/>
          <a:p>
            <a:r>
              <a:rPr lang="en-GB" sz="3000" b="1" dirty="0"/>
              <a:t>Lessons learned:</a:t>
            </a:r>
          </a:p>
          <a:p>
            <a:r>
              <a:rPr lang="en-GB" sz="3000" dirty="0"/>
              <a:t>We learned about the various strategies for digital marketing which the companies are using.</a:t>
            </a:r>
          </a:p>
          <a:p>
            <a:r>
              <a:rPr lang="en-GB" sz="3000" dirty="0"/>
              <a:t>We also learned about the companies which are using these strategies to lead the market.</a:t>
            </a:r>
          </a:p>
          <a:p>
            <a:r>
              <a:rPr lang="en-GB" sz="3000" dirty="0"/>
              <a:t>We also gained knowledge about how to plan and use these strategies according to the global trend.</a:t>
            </a:r>
          </a:p>
          <a:p>
            <a:endParaRPr lang="en-GB" sz="3000" dirty="0"/>
          </a:p>
          <a:p>
            <a:r>
              <a:rPr lang="en-GB" sz="3000" b="1" dirty="0"/>
              <a:t>Challenges encountered:</a:t>
            </a:r>
          </a:p>
          <a:p>
            <a:r>
              <a:rPr lang="en-GB" sz="3000" dirty="0"/>
              <a:t>We encountered some issues </a:t>
            </a:r>
            <a:r>
              <a:rPr lang="en-US" sz="3000" dirty="0"/>
              <a:t>related to the strategies used by the companies being leaked or </a:t>
            </a:r>
            <a:r>
              <a:rPr lang="en-GB" sz="3000" dirty="0"/>
              <a:t>used by the competitors. </a:t>
            </a:r>
          </a:p>
          <a:p>
            <a:r>
              <a:rPr lang="en-GB" sz="3000" dirty="0"/>
              <a:t>Only some of the companies are using digital marketing as their promotion strategy which may or may not reach all the audience.</a:t>
            </a:r>
          </a:p>
          <a:p>
            <a:r>
              <a:rPr lang="en-GB" sz="3000" dirty="0"/>
              <a:t>Most companies are not maintaining their websites properly, which leads to the website traffic</a:t>
            </a:r>
          </a:p>
          <a:p>
            <a:endParaRPr lang="en-GB" sz="3000" dirty="0"/>
          </a:p>
        </p:txBody>
      </p:sp>
    </p:spTree>
    <p:extLst>
      <p:ext uri="{BB962C8B-B14F-4D97-AF65-F5344CB8AC3E}">
        <p14:creationId xmlns:p14="http://schemas.microsoft.com/office/powerpoint/2010/main" val="34842029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540303" y="1047750"/>
            <a:ext cx="17207393" cy="6604372"/>
          </a:xfrm>
          <a:prstGeom prst="rect">
            <a:avLst/>
          </a:prstGeom>
        </p:spPr>
        <p:txBody>
          <a:bodyPr lIns="0" tIns="0" rIns="0" bIns="0" rtlCol="0" anchor="t">
            <a:spAutoFit/>
          </a:bodyPr>
          <a:lstStyle/>
          <a:p>
            <a:pPr algn="just">
              <a:lnSpc>
                <a:spcPts val="4254"/>
              </a:lnSpc>
            </a:pPr>
            <a:r>
              <a:rPr lang="en-US" sz="3699" dirty="0">
                <a:solidFill>
                  <a:srgbClr val="000000"/>
                </a:solidFill>
                <a:latin typeface="Canva Sans Bold"/>
              </a:rPr>
              <a:t>Part 4: Content Creation and Curation (Post creations, Designs/Video Editing, Ad Campaigns over Social Media, and Email Ideation and Creation)</a:t>
            </a:r>
          </a:p>
          <a:p>
            <a:pPr algn="just">
              <a:lnSpc>
                <a:spcPts val="3909"/>
              </a:lnSpc>
            </a:pPr>
            <a:endParaRPr lang="en-US" sz="3699" dirty="0">
              <a:solidFill>
                <a:srgbClr val="000000"/>
              </a:solidFill>
              <a:latin typeface="Canva Sans Bold"/>
            </a:endParaRPr>
          </a:p>
          <a:p>
            <a:pPr algn="just">
              <a:lnSpc>
                <a:spcPts val="3909"/>
              </a:lnSpc>
            </a:pPr>
            <a:r>
              <a:rPr lang="en-US" sz="3399" dirty="0">
                <a:solidFill>
                  <a:srgbClr val="000000"/>
                </a:solidFill>
                <a:latin typeface="Canva Sans Bold"/>
              </a:rPr>
              <a:t>Post Creation:</a:t>
            </a:r>
            <a:r>
              <a:rPr lang="en-US" sz="3399" dirty="0">
                <a:solidFill>
                  <a:srgbClr val="000000"/>
                </a:solidFill>
                <a:latin typeface="Canva Sans"/>
              </a:rPr>
              <a:t> </a:t>
            </a:r>
          </a:p>
          <a:p>
            <a:pPr algn="just">
              <a:lnSpc>
                <a:spcPts val="3909"/>
              </a:lnSpc>
            </a:pPr>
            <a:endParaRPr lang="en-US" sz="3399" dirty="0">
              <a:solidFill>
                <a:srgbClr val="000000"/>
              </a:solidFill>
              <a:latin typeface="Canva Sans"/>
            </a:endParaRPr>
          </a:p>
          <a:p>
            <a:pPr algn="just">
              <a:lnSpc>
                <a:spcPts val="3909"/>
              </a:lnSpc>
            </a:pPr>
            <a:r>
              <a:rPr lang="en-US" sz="3399" dirty="0">
                <a:solidFill>
                  <a:srgbClr val="000000"/>
                </a:solidFill>
                <a:latin typeface="Canva Sans"/>
              </a:rPr>
              <a:t>Format 1 - Blog article</a:t>
            </a:r>
          </a:p>
          <a:p>
            <a:pPr algn="just">
              <a:lnSpc>
                <a:spcPts val="3909"/>
              </a:lnSpc>
            </a:pPr>
            <a:endParaRPr lang="en-US" sz="3399" dirty="0">
              <a:solidFill>
                <a:srgbClr val="000000"/>
              </a:solidFill>
              <a:latin typeface="Canva Sans"/>
            </a:endParaRPr>
          </a:p>
          <a:p>
            <a:pPr algn="just">
              <a:lnSpc>
                <a:spcPts val="3909"/>
              </a:lnSpc>
            </a:pPr>
            <a:r>
              <a:rPr lang="en-US" sz="3399" dirty="0">
                <a:solidFill>
                  <a:srgbClr val="000000"/>
                </a:solidFill>
                <a:latin typeface="Canva Sans"/>
              </a:rPr>
              <a:t>Aim:- To bring more customers.</a:t>
            </a:r>
          </a:p>
          <a:p>
            <a:pPr algn="just">
              <a:lnSpc>
                <a:spcPts val="3909"/>
              </a:lnSpc>
            </a:pPr>
            <a:r>
              <a:rPr lang="en-US" sz="3399" dirty="0">
                <a:solidFill>
                  <a:srgbClr val="000000"/>
                </a:solidFill>
                <a:latin typeface="Canva Sans"/>
              </a:rPr>
              <a:t>Date:- 27/07/2023</a:t>
            </a:r>
          </a:p>
          <a:p>
            <a:pPr algn="just">
              <a:lnSpc>
                <a:spcPts val="3909"/>
              </a:lnSpc>
            </a:pPr>
            <a:r>
              <a:rPr lang="en-US" sz="3399" dirty="0">
                <a:solidFill>
                  <a:srgbClr val="000000"/>
                </a:solidFill>
                <a:latin typeface="Canva Sans"/>
              </a:rPr>
              <a:t>Idea:- Making people know about the Apollo</a:t>
            </a:r>
          </a:p>
          <a:p>
            <a:pPr algn="just">
              <a:lnSpc>
                <a:spcPts val="3909"/>
              </a:lnSpc>
            </a:pPr>
            <a:r>
              <a:rPr lang="en-US" sz="3399" dirty="0">
                <a:solidFill>
                  <a:srgbClr val="000000"/>
                </a:solidFill>
                <a:latin typeface="Canva Sans"/>
              </a:rPr>
              <a:t>             hospitals.</a:t>
            </a:r>
          </a:p>
          <a:p>
            <a:pPr algn="just">
              <a:lnSpc>
                <a:spcPts val="3909"/>
              </a:lnSpc>
            </a:pPr>
            <a:r>
              <a:rPr lang="en-US" sz="3399" dirty="0">
                <a:solidFill>
                  <a:srgbClr val="000000"/>
                </a:solidFill>
                <a:latin typeface="Canva Sans"/>
              </a:rPr>
              <a:t>Topic:- Taking care of your health.</a:t>
            </a:r>
          </a:p>
          <a:p>
            <a:pPr algn="just">
              <a:lnSpc>
                <a:spcPts val="3909"/>
              </a:lnSpc>
            </a:pPr>
            <a:endParaRPr lang="en-US" sz="3399" dirty="0">
              <a:solidFill>
                <a:srgbClr val="000000"/>
              </a:solidFill>
              <a:latin typeface="Canva Sans"/>
            </a:endParaRPr>
          </a:p>
        </p:txBody>
      </p:sp>
      <p:pic>
        <p:nvPicPr>
          <p:cNvPr id="4" name="Picture 3">
            <a:extLst>
              <a:ext uri="{FF2B5EF4-FFF2-40B4-BE49-F238E27FC236}">
                <a16:creationId xmlns:a16="http://schemas.microsoft.com/office/drawing/2014/main" id="{FA1F4EDE-7AAA-0F45-1D42-F5D239FCC2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72800" y="2552700"/>
            <a:ext cx="6971657" cy="6119895"/>
          </a:xfrm>
          <a:prstGeom prst="rect">
            <a:avLst/>
          </a:prstGeom>
        </p:spPr>
      </p:pic>
    </p:spTree>
    <p:extLst>
      <p:ext uri="{BB962C8B-B14F-4D97-AF65-F5344CB8AC3E}">
        <p14:creationId xmlns:p14="http://schemas.microsoft.com/office/powerpoint/2010/main" val="6099073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540303" y="1047750"/>
            <a:ext cx="17207393" cy="6001643"/>
          </a:xfrm>
          <a:prstGeom prst="rect">
            <a:avLst/>
          </a:prstGeom>
        </p:spPr>
        <p:txBody>
          <a:bodyPr lIns="0" tIns="0" rIns="0" bIns="0" rtlCol="0" anchor="t">
            <a:spAutoFit/>
          </a:bodyPr>
          <a:lstStyle/>
          <a:p>
            <a:pPr algn="just">
              <a:lnSpc>
                <a:spcPts val="3909"/>
              </a:lnSpc>
            </a:pPr>
            <a:endParaRPr lang="en-US" sz="3699" dirty="0">
              <a:solidFill>
                <a:srgbClr val="000000"/>
              </a:solidFill>
              <a:latin typeface="Canva Sans Bold"/>
            </a:endParaRPr>
          </a:p>
          <a:p>
            <a:pPr algn="just">
              <a:lnSpc>
                <a:spcPts val="3909"/>
              </a:lnSpc>
            </a:pPr>
            <a:r>
              <a:rPr lang="en-US" sz="3399" dirty="0">
                <a:solidFill>
                  <a:srgbClr val="000000"/>
                </a:solidFill>
                <a:latin typeface="Canva Sans Bold"/>
              </a:rPr>
              <a:t>Post Creation:</a:t>
            </a:r>
            <a:r>
              <a:rPr lang="en-US" sz="3399" dirty="0">
                <a:solidFill>
                  <a:srgbClr val="000000"/>
                </a:solidFill>
                <a:latin typeface="Canva Sans"/>
              </a:rPr>
              <a:t> </a:t>
            </a:r>
          </a:p>
          <a:p>
            <a:pPr algn="just">
              <a:lnSpc>
                <a:spcPts val="3909"/>
              </a:lnSpc>
            </a:pPr>
            <a:endParaRPr lang="en-US" sz="3399" dirty="0">
              <a:solidFill>
                <a:srgbClr val="000000"/>
              </a:solidFill>
              <a:latin typeface="Canva Sans"/>
            </a:endParaRPr>
          </a:p>
          <a:p>
            <a:pPr algn="just">
              <a:lnSpc>
                <a:spcPts val="3909"/>
              </a:lnSpc>
            </a:pPr>
            <a:r>
              <a:rPr lang="en-US" sz="3399" dirty="0">
                <a:solidFill>
                  <a:srgbClr val="000000"/>
                </a:solidFill>
                <a:latin typeface="Canva Sans"/>
              </a:rPr>
              <a:t>Format 2 – Videos</a:t>
            </a:r>
          </a:p>
          <a:p>
            <a:pPr algn="just">
              <a:lnSpc>
                <a:spcPts val="3909"/>
              </a:lnSpc>
            </a:pPr>
            <a:endParaRPr lang="en-US" sz="3399" dirty="0">
              <a:solidFill>
                <a:srgbClr val="000000"/>
              </a:solidFill>
              <a:latin typeface="Canva Sans"/>
            </a:endParaRPr>
          </a:p>
          <a:p>
            <a:pPr algn="just">
              <a:lnSpc>
                <a:spcPts val="3909"/>
              </a:lnSpc>
            </a:pPr>
            <a:r>
              <a:rPr lang="en-US" sz="3399" dirty="0">
                <a:solidFill>
                  <a:srgbClr val="000000"/>
                </a:solidFill>
                <a:latin typeface="Canva Sans"/>
              </a:rPr>
              <a:t>Aim:- To gain customers’ loyalty.</a:t>
            </a:r>
          </a:p>
          <a:p>
            <a:pPr algn="just">
              <a:lnSpc>
                <a:spcPts val="3909"/>
              </a:lnSpc>
            </a:pPr>
            <a:r>
              <a:rPr lang="en-US" sz="3399" dirty="0">
                <a:solidFill>
                  <a:srgbClr val="000000"/>
                </a:solidFill>
                <a:latin typeface="Canva Sans"/>
              </a:rPr>
              <a:t>Date:- 27/07/2023</a:t>
            </a:r>
          </a:p>
          <a:p>
            <a:pPr algn="just">
              <a:lnSpc>
                <a:spcPts val="3909"/>
              </a:lnSpc>
            </a:pPr>
            <a:r>
              <a:rPr lang="en-US" sz="3399" dirty="0">
                <a:solidFill>
                  <a:srgbClr val="000000"/>
                </a:solidFill>
                <a:latin typeface="Canva Sans"/>
              </a:rPr>
              <a:t>Idea:- customers to see how Apollo takes care of you.</a:t>
            </a:r>
          </a:p>
          <a:p>
            <a:pPr algn="just">
              <a:lnSpc>
                <a:spcPts val="3909"/>
              </a:lnSpc>
            </a:pPr>
            <a:r>
              <a:rPr lang="en-US" sz="3399" dirty="0">
                <a:solidFill>
                  <a:srgbClr val="000000"/>
                </a:solidFill>
                <a:latin typeface="Canva Sans"/>
              </a:rPr>
              <a:t>Topic:- How Apollo service is.</a:t>
            </a:r>
          </a:p>
          <a:p>
            <a:pPr algn="just">
              <a:lnSpc>
                <a:spcPts val="3909"/>
              </a:lnSpc>
            </a:pPr>
            <a:r>
              <a:rPr lang="en-US" sz="3399" dirty="0">
                <a:solidFill>
                  <a:srgbClr val="000000"/>
                </a:solidFill>
                <a:latin typeface="Canva Sans"/>
              </a:rPr>
              <a:t> </a:t>
            </a:r>
          </a:p>
          <a:p>
            <a:pPr algn="just">
              <a:lnSpc>
                <a:spcPts val="3909"/>
              </a:lnSpc>
            </a:pPr>
            <a:r>
              <a:rPr lang="en-US" sz="3399" dirty="0">
                <a:solidFill>
                  <a:srgbClr val="000000"/>
                </a:solidFill>
                <a:latin typeface="Canva Sans"/>
              </a:rPr>
              <a:t>Google Drive link:-</a:t>
            </a:r>
          </a:p>
          <a:p>
            <a:pPr algn="just">
              <a:lnSpc>
                <a:spcPts val="3909"/>
              </a:lnSpc>
            </a:pPr>
            <a:r>
              <a:rPr lang="en-US" sz="3600" dirty="0">
                <a:hlinkClick r:id="rId2"/>
              </a:rPr>
              <a:t>https://drive.google.com/file/d/10F7ThtrtRT7cDMEEJKcKQKM09ukgaoeU/view?usp=sharing</a:t>
            </a:r>
            <a:endParaRPr lang="en-US" sz="3399" dirty="0">
              <a:solidFill>
                <a:srgbClr val="000000"/>
              </a:solidFill>
              <a:latin typeface="Canva Sans"/>
            </a:endParaRPr>
          </a:p>
        </p:txBody>
      </p:sp>
    </p:spTree>
    <p:extLst>
      <p:ext uri="{BB962C8B-B14F-4D97-AF65-F5344CB8AC3E}">
        <p14:creationId xmlns:p14="http://schemas.microsoft.com/office/powerpoint/2010/main" val="40887866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540303" y="1047750"/>
            <a:ext cx="17207393" cy="5501506"/>
          </a:xfrm>
          <a:prstGeom prst="rect">
            <a:avLst/>
          </a:prstGeom>
        </p:spPr>
        <p:txBody>
          <a:bodyPr lIns="0" tIns="0" rIns="0" bIns="0" rtlCol="0" anchor="t">
            <a:spAutoFit/>
          </a:bodyPr>
          <a:lstStyle/>
          <a:p>
            <a:pPr algn="just">
              <a:lnSpc>
                <a:spcPts val="3909"/>
              </a:lnSpc>
            </a:pPr>
            <a:endParaRPr lang="en-US" sz="3699" dirty="0">
              <a:solidFill>
                <a:srgbClr val="000000"/>
              </a:solidFill>
              <a:latin typeface="Canva Sans Bold"/>
            </a:endParaRPr>
          </a:p>
          <a:p>
            <a:pPr algn="just">
              <a:lnSpc>
                <a:spcPts val="3909"/>
              </a:lnSpc>
            </a:pPr>
            <a:r>
              <a:rPr lang="en-US" sz="3399" dirty="0">
                <a:solidFill>
                  <a:srgbClr val="000000"/>
                </a:solidFill>
                <a:latin typeface="Canva Sans Bold"/>
              </a:rPr>
              <a:t>Post Creation:</a:t>
            </a:r>
            <a:r>
              <a:rPr lang="en-US" sz="3399" dirty="0">
                <a:solidFill>
                  <a:srgbClr val="000000"/>
                </a:solidFill>
                <a:latin typeface="Canva Sans"/>
              </a:rPr>
              <a:t> </a:t>
            </a:r>
          </a:p>
          <a:p>
            <a:pPr algn="just">
              <a:lnSpc>
                <a:spcPts val="3909"/>
              </a:lnSpc>
            </a:pPr>
            <a:endParaRPr lang="en-US" sz="3399" dirty="0">
              <a:solidFill>
                <a:srgbClr val="000000"/>
              </a:solidFill>
              <a:latin typeface="Canva Sans"/>
            </a:endParaRPr>
          </a:p>
          <a:p>
            <a:pPr algn="just">
              <a:lnSpc>
                <a:spcPts val="3909"/>
              </a:lnSpc>
            </a:pPr>
            <a:r>
              <a:rPr lang="en-US" sz="3399" dirty="0">
                <a:solidFill>
                  <a:srgbClr val="000000"/>
                </a:solidFill>
                <a:latin typeface="Canva Sans"/>
              </a:rPr>
              <a:t>Format 3 – post </a:t>
            </a:r>
          </a:p>
          <a:p>
            <a:pPr algn="just">
              <a:lnSpc>
                <a:spcPts val="3909"/>
              </a:lnSpc>
            </a:pPr>
            <a:endParaRPr lang="en-US" sz="3399" dirty="0">
              <a:solidFill>
                <a:srgbClr val="000000"/>
              </a:solidFill>
              <a:latin typeface="Canva Sans"/>
            </a:endParaRPr>
          </a:p>
          <a:p>
            <a:pPr algn="just">
              <a:lnSpc>
                <a:spcPts val="3909"/>
              </a:lnSpc>
            </a:pPr>
            <a:r>
              <a:rPr lang="en-US" sz="3399" dirty="0">
                <a:solidFill>
                  <a:srgbClr val="000000"/>
                </a:solidFill>
                <a:latin typeface="Canva Sans"/>
              </a:rPr>
              <a:t>Aim:- To ensure that individuals with a fever are tested.</a:t>
            </a:r>
          </a:p>
          <a:p>
            <a:pPr algn="just">
              <a:lnSpc>
                <a:spcPts val="3909"/>
              </a:lnSpc>
            </a:pPr>
            <a:r>
              <a:rPr lang="en-US" sz="3399" dirty="0">
                <a:solidFill>
                  <a:srgbClr val="000000"/>
                </a:solidFill>
                <a:latin typeface="Canva Sans"/>
              </a:rPr>
              <a:t>Date:- 27/07/2023</a:t>
            </a:r>
          </a:p>
          <a:p>
            <a:pPr>
              <a:lnSpc>
                <a:spcPts val="3909"/>
              </a:lnSpc>
            </a:pPr>
            <a:r>
              <a:rPr lang="en-US" sz="3399" dirty="0">
                <a:solidFill>
                  <a:srgbClr val="000000"/>
                </a:solidFill>
                <a:latin typeface="Canva Sans"/>
              </a:rPr>
              <a:t>Idea:- Make people get tested when they get a </a:t>
            </a:r>
          </a:p>
          <a:p>
            <a:pPr>
              <a:lnSpc>
                <a:spcPts val="3909"/>
              </a:lnSpc>
            </a:pPr>
            <a:r>
              <a:rPr lang="en-US" sz="3399" dirty="0">
                <a:solidFill>
                  <a:srgbClr val="000000"/>
                </a:solidFill>
                <a:latin typeface="Canva Sans"/>
              </a:rPr>
              <a:t>fever, due to the monsoon season they may </a:t>
            </a:r>
          </a:p>
          <a:p>
            <a:pPr>
              <a:lnSpc>
                <a:spcPts val="3909"/>
              </a:lnSpc>
            </a:pPr>
            <a:r>
              <a:rPr lang="en-US" sz="3399" dirty="0">
                <a:solidFill>
                  <a:srgbClr val="000000"/>
                </a:solidFill>
                <a:latin typeface="Canva Sans"/>
              </a:rPr>
              <a:t>get affected by Dengue, Malaria, etc.</a:t>
            </a:r>
          </a:p>
          <a:p>
            <a:pPr algn="just">
              <a:lnSpc>
                <a:spcPts val="3909"/>
              </a:lnSpc>
            </a:pPr>
            <a:r>
              <a:rPr lang="en-US" sz="3399" dirty="0">
                <a:solidFill>
                  <a:srgbClr val="000000"/>
                </a:solidFill>
                <a:latin typeface="Canva Sans"/>
              </a:rPr>
              <a:t>Topic:- Be safe. </a:t>
            </a:r>
          </a:p>
        </p:txBody>
      </p:sp>
      <p:pic>
        <p:nvPicPr>
          <p:cNvPr id="4" name="Picture 3">
            <a:extLst>
              <a:ext uri="{FF2B5EF4-FFF2-40B4-BE49-F238E27FC236}">
                <a16:creationId xmlns:a16="http://schemas.microsoft.com/office/drawing/2014/main" id="{26988C9A-4231-F44D-4D7C-565AF43781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4600" y="4099560"/>
            <a:ext cx="4876800" cy="6019800"/>
          </a:xfrm>
          <a:prstGeom prst="rect">
            <a:avLst/>
          </a:prstGeom>
        </p:spPr>
      </p:pic>
      <p:pic>
        <p:nvPicPr>
          <p:cNvPr id="6" name="Picture 5">
            <a:extLst>
              <a:ext uri="{FF2B5EF4-FFF2-40B4-BE49-F238E27FC236}">
                <a16:creationId xmlns:a16="http://schemas.microsoft.com/office/drawing/2014/main" id="{C3479736-90F9-43D8-19BD-AC03C0D7DC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43290" y="167640"/>
            <a:ext cx="5332011" cy="495300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85833" y="1470015"/>
            <a:ext cx="3337011" cy="7048472"/>
          </a:xfrm>
          <a:custGeom>
            <a:avLst/>
            <a:gdLst/>
            <a:ahLst/>
            <a:cxnLst/>
            <a:rect l="l" t="t" r="r" b="b"/>
            <a:pathLst>
              <a:path w="3337011" h="7048472">
                <a:moveTo>
                  <a:pt x="0" y="0"/>
                </a:moveTo>
                <a:lnTo>
                  <a:pt x="3337011" y="0"/>
                </a:lnTo>
                <a:lnTo>
                  <a:pt x="3337011" y="7048472"/>
                </a:lnTo>
                <a:lnTo>
                  <a:pt x="0" y="7048472"/>
                </a:lnTo>
                <a:lnTo>
                  <a:pt x="0" y="0"/>
                </a:lnTo>
                <a:close/>
              </a:path>
            </a:pathLst>
          </a:custGeom>
          <a:blipFill>
            <a:blip r:embed="rId2"/>
            <a:stretch>
              <a:fillRect/>
            </a:stretch>
          </a:blipFill>
        </p:spPr>
      </p:sp>
      <p:sp>
        <p:nvSpPr>
          <p:cNvPr id="3" name="Freeform 3"/>
          <p:cNvSpPr/>
          <p:nvPr/>
        </p:nvSpPr>
        <p:spPr>
          <a:xfrm>
            <a:off x="13658292" y="1470015"/>
            <a:ext cx="3359037" cy="7048472"/>
          </a:xfrm>
          <a:custGeom>
            <a:avLst/>
            <a:gdLst/>
            <a:ahLst/>
            <a:cxnLst/>
            <a:rect l="l" t="t" r="r" b="b"/>
            <a:pathLst>
              <a:path w="3359037" h="7048472">
                <a:moveTo>
                  <a:pt x="0" y="0"/>
                </a:moveTo>
                <a:lnTo>
                  <a:pt x="3359038" y="0"/>
                </a:lnTo>
                <a:lnTo>
                  <a:pt x="3359038" y="7048472"/>
                </a:lnTo>
                <a:lnTo>
                  <a:pt x="0" y="7048472"/>
                </a:lnTo>
                <a:lnTo>
                  <a:pt x="0" y="0"/>
                </a:lnTo>
                <a:close/>
              </a:path>
            </a:pathLst>
          </a:custGeom>
          <a:blipFill>
            <a:blip r:embed="rId3"/>
            <a:stretch>
              <a:fillRect/>
            </a:stretch>
          </a:blipFill>
        </p:spPr>
      </p:sp>
      <p:sp>
        <p:nvSpPr>
          <p:cNvPr id="4" name="Freeform 4"/>
          <p:cNvSpPr/>
          <p:nvPr/>
        </p:nvSpPr>
        <p:spPr>
          <a:xfrm>
            <a:off x="7486508" y="1470015"/>
            <a:ext cx="3314984" cy="7048472"/>
          </a:xfrm>
          <a:custGeom>
            <a:avLst/>
            <a:gdLst/>
            <a:ahLst/>
            <a:cxnLst/>
            <a:rect l="l" t="t" r="r" b="b"/>
            <a:pathLst>
              <a:path w="3314984" h="7048472">
                <a:moveTo>
                  <a:pt x="0" y="0"/>
                </a:moveTo>
                <a:lnTo>
                  <a:pt x="3314984" y="0"/>
                </a:lnTo>
                <a:lnTo>
                  <a:pt x="3314984" y="7048472"/>
                </a:lnTo>
                <a:lnTo>
                  <a:pt x="0" y="7048472"/>
                </a:lnTo>
                <a:lnTo>
                  <a:pt x="0" y="0"/>
                </a:lnTo>
                <a:close/>
              </a:path>
            </a:pathLst>
          </a:custGeom>
          <a:blipFill>
            <a:blip r:embed="rId4"/>
            <a:stretch>
              <a:fillRect/>
            </a:stretch>
          </a:blipFill>
        </p:spPr>
      </p:sp>
      <p:sp>
        <p:nvSpPr>
          <p:cNvPr id="5" name="TextBox 5"/>
          <p:cNvSpPr txBox="1"/>
          <p:nvPr/>
        </p:nvSpPr>
        <p:spPr>
          <a:xfrm>
            <a:off x="4522844" y="-171450"/>
            <a:ext cx="8879940" cy="3111480"/>
          </a:xfrm>
          <a:prstGeom prst="rect">
            <a:avLst/>
          </a:prstGeom>
        </p:spPr>
        <p:txBody>
          <a:bodyPr lIns="0" tIns="0" rIns="0" bIns="0" rtlCol="0" anchor="t">
            <a:spAutoFit/>
          </a:bodyPr>
          <a:lstStyle/>
          <a:p>
            <a:pPr algn="ctr">
              <a:lnSpc>
                <a:spcPts val="12522"/>
              </a:lnSpc>
            </a:pPr>
            <a:r>
              <a:rPr lang="en-US" sz="8944">
                <a:solidFill>
                  <a:srgbClr val="000000"/>
                </a:solidFill>
                <a:latin typeface="Canva Sans Bold"/>
              </a:rPr>
              <a:t>Instagram Story</a:t>
            </a:r>
          </a:p>
          <a:p>
            <a:pPr algn="ctr">
              <a:lnSpc>
                <a:spcPts val="12522"/>
              </a:lnSpc>
            </a:pPr>
            <a:endParaRPr lang="en-US" sz="8944">
              <a:solidFill>
                <a:srgbClr val="000000"/>
              </a:solidFill>
              <a:latin typeface="Canva Sans Bold"/>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2535653" y="334561"/>
            <a:ext cx="12561809" cy="1811020"/>
          </a:xfrm>
          <a:prstGeom prst="rect">
            <a:avLst/>
          </a:prstGeom>
        </p:spPr>
        <p:txBody>
          <a:bodyPr lIns="0" tIns="0" rIns="0" bIns="0" rtlCol="0" anchor="t">
            <a:spAutoFit/>
          </a:bodyPr>
          <a:lstStyle/>
          <a:p>
            <a:pPr algn="ctr">
              <a:lnSpc>
                <a:spcPts val="7279"/>
              </a:lnSpc>
            </a:pPr>
            <a:r>
              <a:rPr lang="en-US" sz="5199">
                <a:solidFill>
                  <a:srgbClr val="000000"/>
                </a:solidFill>
                <a:latin typeface="Canva Sans Bold"/>
              </a:rPr>
              <a:t>Designs/Video Editing</a:t>
            </a:r>
          </a:p>
          <a:p>
            <a:pPr algn="ctr">
              <a:lnSpc>
                <a:spcPts val="7279"/>
              </a:lnSpc>
            </a:pPr>
            <a:endParaRPr lang="en-US" sz="5199">
              <a:solidFill>
                <a:srgbClr val="000000"/>
              </a:solidFill>
              <a:latin typeface="Canva Sans Bold"/>
            </a:endParaRPr>
          </a:p>
        </p:txBody>
      </p:sp>
      <p:sp>
        <p:nvSpPr>
          <p:cNvPr id="5" name="TextBox 4">
            <a:extLst>
              <a:ext uri="{FF2B5EF4-FFF2-40B4-BE49-F238E27FC236}">
                <a16:creationId xmlns:a16="http://schemas.microsoft.com/office/drawing/2014/main" id="{EEDB77FE-FBB1-6122-D965-0F8AD1E864D9}"/>
              </a:ext>
            </a:extLst>
          </p:cNvPr>
          <p:cNvSpPr txBox="1"/>
          <p:nvPr/>
        </p:nvSpPr>
        <p:spPr>
          <a:xfrm>
            <a:off x="457200" y="2476500"/>
            <a:ext cx="17678400" cy="5509200"/>
          </a:xfrm>
          <a:prstGeom prst="rect">
            <a:avLst/>
          </a:prstGeom>
          <a:noFill/>
        </p:spPr>
        <p:txBody>
          <a:bodyPr wrap="square">
            <a:spAutoFit/>
          </a:bodyPr>
          <a:lstStyle/>
          <a:p>
            <a:r>
              <a:rPr lang="en-US" sz="4400" b="0" i="0" dirty="0">
                <a:effectLst/>
                <a:latin typeface="-apple-system"/>
                <a:hlinkClick r:id="rId2">
                  <a:extLst>
                    <a:ext uri="{A12FA001-AC4F-418D-AE19-62706E023703}">
                      <ahyp:hlinkClr xmlns:ahyp="http://schemas.microsoft.com/office/drawing/2018/hyperlinkcolor" val="tx"/>
                    </a:ext>
                  </a:extLst>
                </a:hlinkClick>
              </a:rPr>
              <a:t>INSTAGRAM LINK</a:t>
            </a:r>
          </a:p>
          <a:p>
            <a:r>
              <a:rPr lang="en-US" sz="4400" b="0" i="0" dirty="0">
                <a:solidFill>
                  <a:srgbClr val="0000FF"/>
                </a:solidFill>
                <a:effectLst/>
                <a:latin typeface="-apple-system"/>
                <a:hlinkClick r:id="rId3"/>
              </a:rPr>
              <a:t>https://www.instagram.com/reel/CvSESKdMHjg/?igshid=MTc4MmM1YmI2Ng==</a:t>
            </a:r>
            <a:endParaRPr lang="en-US" sz="4400" b="0" i="0" dirty="0">
              <a:solidFill>
                <a:srgbClr val="0000FF"/>
              </a:solidFill>
              <a:effectLst/>
              <a:latin typeface="-apple-system"/>
            </a:endParaRPr>
          </a:p>
          <a:p>
            <a:endParaRPr lang="en-US" sz="4400" dirty="0">
              <a:solidFill>
                <a:srgbClr val="0000FF"/>
              </a:solidFill>
              <a:latin typeface="-apple-system"/>
              <a:hlinkClick r:id="rId4">
                <a:extLst>
                  <a:ext uri="{A12FA001-AC4F-418D-AE19-62706E023703}">
                    <ahyp:hlinkClr xmlns:ahyp="http://schemas.microsoft.com/office/drawing/2018/hyperlinkcolor" val="tx"/>
                  </a:ext>
                </a:extLst>
              </a:hlinkClick>
            </a:endParaRPr>
          </a:p>
          <a:p>
            <a:r>
              <a:rPr lang="en-US" sz="4400" dirty="0">
                <a:latin typeface="-apple-system"/>
                <a:hlinkClick r:id="rId4">
                  <a:extLst>
                    <a:ext uri="{A12FA001-AC4F-418D-AE19-62706E023703}">
                      <ahyp:hlinkClr xmlns:ahyp="http://schemas.microsoft.com/office/drawing/2018/hyperlinkcolor" val="tx"/>
                    </a:ext>
                  </a:extLst>
                </a:hlinkClick>
              </a:rPr>
              <a:t>GOOGLE DRIVE LINK  </a:t>
            </a:r>
          </a:p>
          <a:p>
            <a:r>
              <a:rPr lang="en-US" sz="4400" dirty="0">
                <a:solidFill>
                  <a:srgbClr val="0000FF"/>
                </a:solidFill>
                <a:hlinkClick r:id="rId5"/>
              </a:rPr>
              <a:t>https://drive.google.com/file/d/10FzAJYnnSbkHAAyoT9jQ6ze96fwX2BOR/view?usp=drive_link</a:t>
            </a:r>
            <a:endParaRPr lang="en-US" sz="4400" dirty="0">
              <a:solidFill>
                <a:schemeClr val="accent1"/>
              </a:solidFill>
            </a:endParaRPr>
          </a:p>
          <a:p>
            <a:endParaRPr lang="en-US" sz="4400" dirty="0">
              <a:solidFill>
                <a:srgbClr val="0000FF"/>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7614482" y="2224117"/>
            <a:ext cx="3444764" cy="5838767"/>
          </a:xfrm>
          <a:custGeom>
            <a:avLst/>
            <a:gdLst/>
            <a:ahLst/>
            <a:cxnLst/>
            <a:rect l="l" t="t" r="r" b="b"/>
            <a:pathLst>
              <a:path w="3444764" h="5838767">
                <a:moveTo>
                  <a:pt x="0" y="0"/>
                </a:moveTo>
                <a:lnTo>
                  <a:pt x="3444764" y="0"/>
                </a:lnTo>
                <a:lnTo>
                  <a:pt x="3444764" y="5838766"/>
                </a:lnTo>
                <a:lnTo>
                  <a:pt x="0" y="5838766"/>
                </a:lnTo>
                <a:lnTo>
                  <a:pt x="0" y="0"/>
                </a:lnTo>
                <a:close/>
              </a:path>
            </a:pathLst>
          </a:custGeom>
          <a:blipFill>
            <a:blip r:embed="rId2"/>
            <a:stretch>
              <a:fillRect/>
            </a:stretch>
          </a:blipFill>
        </p:spPr>
      </p:sp>
      <p:sp>
        <p:nvSpPr>
          <p:cNvPr id="3" name="Freeform 3"/>
          <p:cNvSpPr/>
          <p:nvPr/>
        </p:nvSpPr>
        <p:spPr>
          <a:xfrm>
            <a:off x="13025693" y="2162686"/>
            <a:ext cx="3350729" cy="5900197"/>
          </a:xfrm>
          <a:custGeom>
            <a:avLst/>
            <a:gdLst/>
            <a:ahLst/>
            <a:cxnLst/>
            <a:rect l="l" t="t" r="r" b="b"/>
            <a:pathLst>
              <a:path w="3350729" h="5900197">
                <a:moveTo>
                  <a:pt x="0" y="0"/>
                </a:moveTo>
                <a:lnTo>
                  <a:pt x="3350729" y="0"/>
                </a:lnTo>
                <a:lnTo>
                  <a:pt x="3350729" y="5900197"/>
                </a:lnTo>
                <a:lnTo>
                  <a:pt x="0" y="5900197"/>
                </a:lnTo>
                <a:lnTo>
                  <a:pt x="0" y="0"/>
                </a:lnTo>
                <a:close/>
              </a:path>
            </a:pathLst>
          </a:custGeom>
          <a:blipFill>
            <a:blip r:embed="rId3"/>
            <a:stretch>
              <a:fillRect/>
            </a:stretch>
          </a:blipFill>
        </p:spPr>
      </p:sp>
      <p:sp>
        <p:nvSpPr>
          <p:cNvPr id="4" name="Freeform 4"/>
          <p:cNvSpPr/>
          <p:nvPr/>
        </p:nvSpPr>
        <p:spPr>
          <a:xfrm>
            <a:off x="1848090" y="2162686"/>
            <a:ext cx="3420698" cy="5787148"/>
          </a:xfrm>
          <a:custGeom>
            <a:avLst/>
            <a:gdLst/>
            <a:ahLst/>
            <a:cxnLst/>
            <a:rect l="l" t="t" r="r" b="b"/>
            <a:pathLst>
              <a:path w="3420698" h="5787148">
                <a:moveTo>
                  <a:pt x="0" y="0"/>
                </a:moveTo>
                <a:lnTo>
                  <a:pt x="3420698" y="0"/>
                </a:lnTo>
                <a:lnTo>
                  <a:pt x="3420698" y="5787149"/>
                </a:lnTo>
                <a:lnTo>
                  <a:pt x="0" y="5787149"/>
                </a:lnTo>
                <a:lnTo>
                  <a:pt x="0" y="0"/>
                </a:lnTo>
                <a:close/>
              </a:path>
            </a:pathLst>
          </a:custGeom>
          <a:blipFill>
            <a:blip r:embed="rId4"/>
            <a:stretch>
              <a:fillRect/>
            </a:stretch>
          </a:blipFill>
        </p:spPr>
      </p:sp>
      <p:sp>
        <p:nvSpPr>
          <p:cNvPr id="5" name="TextBox 5"/>
          <p:cNvSpPr txBox="1"/>
          <p:nvPr/>
        </p:nvSpPr>
        <p:spPr>
          <a:xfrm>
            <a:off x="4431511" y="409502"/>
            <a:ext cx="8856107" cy="1811020"/>
          </a:xfrm>
          <a:prstGeom prst="rect">
            <a:avLst/>
          </a:prstGeom>
        </p:spPr>
        <p:txBody>
          <a:bodyPr lIns="0" tIns="0" rIns="0" bIns="0" rtlCol="0" anchor="t">
            <a:spAutoFit/>
          </a:bodyPr>
          <a:lstStyle/>
          <a:p>
            <a:pPr algn="ctr">
              <a:lnSpc>
                <a:spcPts val="7279"/>
              </a:lnSpc>
            </a:pPr>
            <a:r>
              <a:rPr lang="en-US" sz="5199">
                <a:solidFill>
                  <a:srgbClr val="000000"/>
                </a:solidFill>
                <a:latin typeface="Canva Sans Bold"/>
              </a:rPr>
              <a:t>Social Media Ad Campaigns</a:t>
            </a:r>
          </a:p>
          <a:p>
            <a:pPr algn="ctr">
              <a:lnSpc>
                <a:spcPts val="7279"/>
              </a:lnSpc>
            </a:pPr>
            <a:endParaRPr lang="en-US" sz="5199">
              <a:solidFill>
                <a:srgbClr val="000000"/>
              </a:solidFill>
              <a:latin typeface="Canva Sans Bold"/>
            </a:endParaRPr>
          </a:p>
        </p:txBody>
      </p:sp>
      <p:sp>
        <p:nvSpPr>
          <p:cNvPr id="6" name="TextBox 6"/>
          <p:cNvSpPr txBox="1"/>
          <p:nvPr/>
        </p:nvSpPr>
        <p:spPr>
          <a:xfrm>
            <a:off x="1645700" y="8359909"/>
            <a:ext cx="3825478" cy="580390"/>
          </a:xfrm>
          <a:prstGeom prst="rect">
            <a:avLst/>
          </a:prstGeom>
        </p:spPr>
        <p:txBody>
          <a:bodyPr lIns="0" tIns="0" rIns="0" bIns="0" rtlCol="0" anchor="t">
            <a:spAutoFit/>
          </a:bodyPr>
          <a:lstStyle/>
          <a:p>
            <a:pPr algn="ctr">
              <a:lnSpc>
                <a:spcPts val="4759"/>
              </a:lnSpc>
            </a:pPr>
            <a:r>
              <a:rPr lang="en-US" sz="3399">
                <a:solidFill>
                  <a:srgbClr val="000000"/>
                </a:solidFill>
                <a:latin typeface="Canva Sans"/>
              </a:rPr>
              <a:t>Brand Awarenesss</a:t>
            </a:r>
          </a:p>
        </p:txBody>
      </p:sp>
      <p:sp>
        <p:nvSpPr>
          <p:cNvPr id="7" name="TextBox 7"/>
          <p:cNvSpPr txBox="1"/>
          <p:nvPr/>
        </p:nvSpPr>
        <p:spPr>
          <a:xfrm>
            <a:off x="6354366" y="8359909"/>
            <a:ext cx="5579269" cy="580390"/>
          </a:xfrm>
          <a:prstGeom prst="rect">
            <a:avLst/>
          </a:prstGeom>
        </p:spPr>
        <p:txBody>
          <a:bodyPr lIns="0" tIns="0" rIns="0" bIns="0" rtlCol="0" anchor="t">
            <a:spAutoFit/>
          </a:bodyPr>
          <a:lstStyle/>
          <a:p>
            <a:pPr algn="ctr">
              <a:lnSpc>
                <a:spcPts val="4759"/>
              </a:lnSpc>
            </a:pPr>
            <a:r>
              <a:rPr lang="en-US" sz="3399">
                <a:solidFill>
                  <a:srgbClr val="000000"/>
                </a:solidFill>
                <a:latin typeface="Canva Sans"/>
              </a:rPr>
              <a:t>Generating leads </a:t>
            </a:r>
          </a:p>
        </p:txBody>
      </p:sp>
      <p:sp>
        <p:nvSpPr>
          <p:cNvPr id="8" name="TextBox 8"/>
          <p:cNvSpPr txBox="1"/>
          <p:nvPr/>
        </p:nvSpPr>
        <p:spPr>
          <a:xfrm>
            <a:off x="12552759" y="8359909"/>
            <a:ext cx="4706541" cy="580390"/>
          </a:xfrm>
          <a:prstGeom prst="rect">
            <a:avLst/>
          </a:prstGeom>
        </p:spPr>
        <p:txBody>
          <a:bodyPr lIns="0" tIns="0" rIns="0" bIns="0" rtlCol="0" anchor="t">
            <a:spAutoFit/>
          </a:bodyPr>
          <a:lstStyle/>
          <a:p>
            <a:pPr algn="ctr">
              <a:lnSpc>
                <a:spcPts val="4759"/>
              </a:lnSpc>
            </a:pPr>
            <a:r>
              <a:rPr lang="en-US" sz="3399">
                <a:solidFill>
                  <a:srgbClr val="000000"/>
                </a:solidFill>
                <a:latin typeface="Canva Sans"/>
              </a:rPr>
              <a:t>Driving website traffic</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602437" y="826073"/>
            <a:ext cx="17083127" cy="7936927"/>
          </a:xfrm>
          <a:prstGeom prst="rect">
            <a:avLst/>
          </a:prstGeom>
        </p:spPr>
        <p:txBody>
          <a:bodyPr lIns="0" tIns="0" rIns="0" bIns="0" rtlCol="0" anchor="t">
            <a:spAutoFit/>
          </a:bodyPr>
          <a:lstStyle/>
          <a:p>
            <a:pPr algn="just">
              <a:lnSpc>
                <a:spcPts val="3921"/>
              </a:lnSpc>
            </a:pPr>
            <a:r>
              <a:rPr lang="en-US" sz="3409">
                <a:solidFill>
                  <a:srgbClr val="000000"/>
                </a:solidFill>
                <a:latin typeface="Canva Sans Bold"/>
              </a:rPr>
              <a:t>Advertising Goals: </a:t>
            </a:r>
            <a:r>
              <a:rPr lang="en-US" sz="3409">
                <a:solidFill>
                  <a:srgbClr val="000000"/>
                </a:solidFill>
                <a:latin typeface="Canva Sans"/>
              </a:rPr>
              <a:t>To increase brand awareness by reaching a diverse audience and boosting visibility.</a:t>
            </a:r>
          </a:p>
          <a:p>
            <a:pPr algn="just">
              <a:lnSpc>
                <a:spcPts val="3921"/>
              </a:lnSpc>
            </a:pPr>
            <a:r>
              <a:rPr lang="en-US" sz="3409">
                <a:solidFill>
                  <a:srgbClr val="000000"/>
                </a:solidFill>
                <a:latin typeface="Canva Sans"/>
              </a:rPr>
              <a:t>This could attract potential customers who may need to become more familiar with the brand.</a:t>
            </a:r>
          </a:p>
          <a:p>
            <a:pPr algn="just">
              <a:lnSpc>
                <a:spcPts val="3921"/>
              </a:lnSpc>
            </a:pPr>
            <a:endParaRPr lang="en-US" sz="3409">
              <a:solidFill>
                <a:srgbClr val="000000"/>
              </a:solidFill>
              <a:latin typeface="Canva Sans"/>
            </a:endParaRPr>
          </a:p>
          <a:p>
            <a:pPr algn="just">
              <a:lnSpc>
                <a:spcPts val="3921"/>
              </a:lnSpc>
            </a:pPr>
            <a:r>
              <a:rPr lang="en-US" sz="3409">
                <a:solidFill>
                  <a:srgbClr val="000000"/>
                </a:solidFill>
                <a:latin typeface="Canva Sans Bold"/>
              </a:rPr>
              <a:t>Audience Targeting:</a:t>
            </a:r>
            <a:r>
              <a:rPr lang="en-US" sz="3409">
                <a:solidFill>
                  <a:srgbClr val="000000"/>
                </a:solidFill>
                <a:latin typeface="Canva Sans"/>
              </a:rPr>
              <a:t> Defining the target audience for a social media advertising campaign is crucial to ensure that marketing efforts effectively reach people with a high potential interest in the brand's products and services.</a:t>
            </a:r>
          </a:p>
          <a:p>
            <a:pPr marL="736184" lvl="1" indent="-368092" algn="just">
              <a:lnSpc>
                <a:spcPts val="3921"/>
              </a:lnSpc>
              <a:buFont typeface="Arial"/>
              <a:buChar char="•"/>
            </a:pPr>
            <a:r>
              <a:rPr lang="en-US" sz="3409">
                <a:solidFill>
                  <a:srgbClr val="000000"/>
                </a:solidFill>
                <a:latin typeface="Canva Sans Bold"/>
              </a:rPr>
              <a:t>Demographics - </a:t>
            </a:r>
            <a:r>
              <a:rPr lang="en-US" sz="3409">
                <a:solidFill>
                  <a:srgbClr val="000000"/>
                </a:solidFill>
                <a:latin typeface="Canva Sans"/>
              </a:rPr>
              <a:t>All age groups visit Apollo hospitals all over India, mainly young adults and middle-aged adults visiting the Apollo hospitals for treatment. </a:t>
            </a:r>
          </a:p>
          <a:p>
            <a:pPr marL="736184" lvl="1" indent="-368092" algn="just">
              <a:lnSpc>
                <a:spcPts val="3921"/>
              </a:lnSpc>
              <a:buFont typeface="Arial"/>
              <a:buChar char="•"/>
            </a:pPr>
            <a:r>
              <a:rPr lang="en-US" sz="3409">
                <a:solidFill>
                  <a:srgbClr val="000000"/>
                </a:solidFill>
                <a:latin typeface="Canva Sans Bold"/>
              </a:rPr>
              <a:t>Interests -</a:t>
            </a:r>
          </a:p>
          <a:p>
            <a:pPr marL="736184" lvl="1" indent="-368092" algn="just">
              <a:lnSpc>
                <a:spcPts val="3921"/>
              </a:lnSpc>
              <a:buFont typeface="Arial"/>
              <a:buChar char="•"/>
            </a:pPr>
            <a:r>
              <a:rPr lang="en-US" sz="3409">
                <a:solidFill>
                  <a:srgbClr val="000000"/>
                </a:solidFill>
                <a:latin typeface="Canva Sans"/>
              </a:rPr>
              <a:t>Health: It can target people interested in health and wellness. This includes people looking for information about specific health conditions, people trying to improve their overall health, and people looking for preventive care.</a:t>
            </a:r>
          </a:p>
          <a:p>
            <a:pPr algn="just">
              <a:lnSpc>
                <a:spcPts val="3921"/>
              </a:lnSpc>
            </a:pPr>
            <a:endParaRPr lang="en-US" sz="3409">
              <a:solidFill>
                <a:srgbClr val="000000"/>
              </a:solidFill>
              <a:latin typeface="Canva San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1741345" y="1028700"/>
            <a:ext cx="14805309" cy="8229600"/>
          </a:xfrm>
          <a:custGeom>
            <a:avLst/>
            <a:gdLst/>
            <a:ahLst/>
            <a:cxnLst/>
            <a:rect l="l" t="t" r="r" b="b"/>
            <a:pathLst>
              <a:path w="14805309" h="8229600">
                <a:moveTo>
                  <a:pt x="0" y="0"/>
                </a:moveTo>
                <a:lnTo>
                  <a:pt x="14805310" y="0"/>
                </a:lnTo>
                <a:lnTo>
                  <a:pt x="14805310" y="8229600"/>
                </a:lnTo>
                <a:lnTo>
                  <a:pt x="0" y="8229600"/>
                </a:lnTo>
                <a:lnTo>
                  <a:pt x="0" y="0"/>
                </a:lnTo>
                <a:close/>
              </a:path>
            </a:pathLst>
          </a:custGeom>
          <a:blipFill>
            <a:blip r:embed="rId2"/>
            <a:stretch>
              <a:fillRect/>
            </a:stretch>
          </a:blipFill>
        </p:spPr>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401761" y="157282"/>
            <a:ext cx="17579290" cy="9981962"/>
          </a:xfrm>
          <a:prstGeom prst="rect">
            <a:avLst/>
          </a:prstGeom>
        </p:spPr>
        <p:txBody>
          <a:bodyPr lIns="0" tIns="0" rIns="0" bIns="0" rtlCol="0" anchor="t">
            <a:spAutoFit/>
          </a:bodyPr>
          <a:lstStyle/>
          <a:p>
            <a:pPr algn="just">
              <a:lnSpc>
                <a:spcPts val="3748"/>
              </a:lnSpc>
            </a:pPr>
            <a:endParaRPr/>
          </a:p>
          <a:p>
            <a:pPr marL="703677" lvl="1" indent="-351838" algn="just">
              <a:lnSpc>
                <a:spcPts val="3748"/>
              </a:lnSpc>
              <a:buFont typeface="Arial"/>
              <a:buChar char="•"/>
            </a:pPr>
            <a:r>
              <a:rPr lang="en-US" sz="3259">
                <a:solidFill>
                  <a:srgbClr val="000000"/>
                </a:solidFill>
                <a:latin typeface="Canva Sans"/>
              </a:rPr>
              <a:t>Technology: It can target people who are interested in technology. This includes people looking for the latest medical technology, people interested in using technology to improve their health, and people working in the healthcare technology industry.</a:t>
            </a:r>
          </a:p>
          <a:p>
            <a:pPr algn="just">
              <a:lnSpc>
                <a:spcPts val="3748"/>
              </a:lnSpc>
            </a:pPr>
            <a:endParaRPr lang="en-US" sz="3259">
              <a:solidFill>
                <a:srgbClr val="000000"/>
              </a:solidFill>
              <a:latin typeface="Canva Sans"/>
            </a:endParaRPr>
          </a:p>
          <a:p>
            <a:pPr marL="703677" lvl="1" indent="-351838" algn="just">
              <a:lnSpc>
                <a:spcPts val="3748"/>
              </a:lnSpc>
              <a:buFont typeface="Arial"/>
              <a:buChar char="•"/>
            </a:pPr>
            <a:r>
              <a:rPr lang="en-US" sz="3259">
                <a:solidFill>
                  <a:srgbClr val="000000"/>
                </a:solidFill>
                <a:latin typeface="Canva Sans"/>
              </a:rPr>
              <a:t>Social media: It can target active people on social media. This includes people who follow healthcare-related hashtags, people who like and share healthcare-related content, and those who are active in online communities.</a:t>
            </a:r>
          </a:p>
          <a:p>
            <a:pPr algn="just">
              <a:lnSpc>
                <a:spcPts val="3748"/>
              </a:lnSpc>
            </a:pPr>
            <a:endParaRPr lang="en-US" sz="3259">
              <a:solidFill>
                <a:srgbClr val="000000"/>
              </a:solidFill>
              <a:latin typeface="Canva Sans"/>
            </a:endParaRPr>
          </a:p>
          <a:p>
            <a:pPr marL="703677" lvl="1" indent="-351838" algn="just">
              <a:lnSpc>
                <a:spcPts val="3748"/>
              </a:lnSpc>
              <a:buFont typeface="Arial"/>
              <a:buChar char="•"/>
            </a:pPr>
            <a:r>
              <a:rPr lang="en-US" sz="3259">
                <a:solidFill>
                  <a:srgbClr val="000000"/>
                </a:solidFill>
                <a:latin typeface="Canva Sans Bold"/>
              </a:rPr>
              <a:t>Behavior - </a:t>
            </a:r>
          </a:p>
          <a:p>
            <a:pPr marL="703677" lvl="1" indent="-351838" algn="just">
              <a:lnSpc>
                <a:spcPts val="3748"/>
              </a:lnSpc>
              <a:buFont typeface="Arial"/>
              <a:buChar char="•"/>
            </a:pPr>
            <a:r>
              <a:rPr lang="en-US" sz="3259">
                <a:solidFill>
                  <a:srgbClr val="000000"/>
                </a:solidFill>
                <a:latin typeface="Canva Sans"/>
              </a:rPr>
              <a:t>Search: Apollo Hospitals can target people searching for healthcare information online. This includes people who are searching for specific health conditions, people who are looking for preventive care, and people who are comparing healthcare providers.</a:t>
            </a:r>
          </a:p>
          <a:p>
            <a:pPr algn="just">
              <a:lnSpc>
                <a:spcPts val="3748"/>
              </a:lnSpc>
            </a:pPr>
            <a:endParaRPr lang="en-US" sz="3259">
              <a:solidFill>
                <a:srgbClr val="000000"/>
              </a:solidFill>
              <a:latin typeface="Canva Sans"/>
            </a:endParaRPr>
          </a:p>
          <a:p>
            <a:pPr marL="703677" lvl="1" indent="-351838" algn="just">
              <a:lnSpc>
                <a:spcPts val="3748"/>
              </a:lnSpc>
              <a:buFont typeface="Arial"/>
              <a:buChar char="•"/>
            </a:pPr>
            <a:r>
              <a:rPr lang="en-US" sz="3259">
                <a:solidFill>
                  <a:srgbClr val="000000"/>
                </a:solidFill>
                <a:latin typeface="Canva Sans"/>
              </a:rPr>
              <a:t>Social media: Apollo Hospitals can target active people on social media. This includes people who follow healthcare-related hashtags, people who like and share healthcare-related content, and those who are active in online communities.</a:t>
            </a:r>
          </a:p>
          <a:p>
            <a:pPr algn="just">
              <a:lnSpc>
                <a:spcPts val="3748"/>
              </a:lnSpc>
            </a:pPr>
            <a:endParaRPr lang="en-US" sz="3259">
              <a:solidFill>
                <a:srgbClr val="000000"/>
              </a:solidFill>
              <a:latin typeface="Canva Sans"/>
            </a:endParaRPr>
          </a:p>
          <a:p>
            <a:pPr algn="just">
              <a:lnSpc>
                <a:spcPts val="3748"/>
              </a:lnSpc>
            </a:pPr>
            <a:endParaRPr lang="en-US" sz="3259">
              <a:solidFill>
                <a:srgbClr val="000000"/>
              </a:solidFill>
              <a:latin typeface="Canva Sans"/>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572433" y="741695"/>
            <a:ext cx="17143134" cy="8813136"/>
          </a:xfrm>
          <a:prstGeom prst="rect">
            <a:avLst/>
          </a:prstGeom>
        </p:spPr>
        <p:txBody>
          <a:bodyPr lIns="0" tIns="0" rIns="0" bIns="0" rtlCol="0" anchor="t">
            <a:spAutoFit/>
          </a:bodyPr>
          <a:lstStyle/>
          <a:p>
            <a:pPr marL="621359" lvl="1" indent="-310680" algn="just">
              <a:lnSpc>
                <a:spcPts val="3309"/>
              </a:lnSpc>
              <a:buFont typeface="Arial"/>
              <a:buChar char="•"/>
            </a:pPr>
            <a:r>
              <a:rPr lang="en-US" sz="2877">
                <a:solidFill>
                  <a:srgbClr val="000000"/>
                </a:solidFill>
                <a:latin typeface="Canva Sans"/>
              </a:rPr>
              <a:t>Website traffic: Apollo Hospitals can target people who have visited their website in the past. This includes people who have visited their website for information about specific health conditions, requested a quote, and signed up for their email list.</a:t>
            </a:r>
          </a:p>
          <a:p>
            <a:pPr algn="just">
              <a:lnSpc>
                <a:spcPts val="3309"/>
              </a:lnSpc>
            </a:pPr>
            <a:endParaRPr lang="en-US" sz="2877">
              <a:solidFill>
                <a:srgbClr val="000000"/>
              </a:solidFill>
              <a:latin typeface="Canva Sans"/>
            </a:endParaRPr>
          </a:p>
          <a:p>
            <a:pPr marL="621359" lvl="1" indent="-310680" algn="just">
              <a:lnSpc>
                <a:spcPts val="3309"/>
              </a:lnSpc>
              <a:buFont typeface="Arial"/>
              <a:buChar char="•"/>
            </a:pPr>
            <a:r>
              <a:rPr lang="en-US" sz="2877">
                <a:solidFill>
                  <a:srgbClr val="000000"/>
                </a:solidFill>
                <a:latin typeface="Canva Sans"/>
              </a:rPr>
              <a:t>Email: Apollo Hospitals can target people who have subscribed to their email list. This includes people who have opened their emails in the past, people who have clicked on links in their emails, and those who have responded to them.</a:t>
            </a:r>
          </a:p>
          <a:p>
            <a:pPr algn="just">
              <a:lnSpc>
                <a:spcPts val="3309"/>
              </a:lnSpc>
            </a:pPr>
            <a:endParaRPr lang="en-US" sz="2877">
              <a:solidFill>
                <a:srgbClr val="000000"/>
              </a:solidFill>
              <a:latin typeface="Canva Sans"/>
            </a:endParaRPr>
          </a:p>
          <a:p>
            <a:pPr algn="just">
              <a:lnSpc>
                <a:spcPts val="3309"/>
              </a:lnSpc>
            </a:pPr>
            <a:r>
              <a:rPr lang="en-US" sz="2877">
                <a:solidFill>
                  <a:srgbClr val="000000"/>
                </a:solidFill>
                <a:latin typeface="Canva Sans Bold"/>
              </a:rPr>
              <a:t>Ad Creation: </a:t>
            </a:r>
            <a:r>
              <a:rPr lang="en-US" sz="2877">
                <a:solidFill>
                  <a:srgbClr val="000000"/>
                </a:solidFill>
                <a:latin typeface="Canva Sans"/>
              </a:rPr>
              <a:t>Image-based ad creatives can effectively drive website traffic.</a:t>
            </a:r>
          </a:p>
          <a:p>
            <a:pPr algn="just">
              <a:lnSpc>
                <a:spcPts val="3309"/>
              </a:lnSpc>
            </a:pPr>
            <a:endParaRPr lang="en-US" sz="2877">
              <a:solidFill>
                <a:srgbClr val="000000"/>
              </a:solidFill>
              <a:latin typeface="Canva Sans"/>
            </a:endParaRPr>
          </a:p>
          <a:p>
            <a:pPr algn="just">
              <a:lnSpc>
                <a:spcPts val="3309"/>
              </a:lnSpc>
            </a:pPr>
            <a:r>
              <a:rPr lang="en-US" sz="2877" u="sng">
                <a:solidFill>
                  <a:srgbClr val="000000"/>
                </a:solidFill>
                <a:latin typeface="Canva Sans"/>
              </a:rPr>
              <a:t>Visual Appeal [Image-based]</a:t>
            </a:r>
          </a:p>
          <a:p>
            <a:pPr algn="just">
              <a:lnSpc>
                <a:spcPts val="3309"/>
              </a:lnSpc>
            </a:pPr>
            <a:r>
              <a:rPr lang="en-US" sz="2877">
                <a:solidFill>
                  <a:srgbClr val="000000"/>
                </a:solidFill>
                <a:latin typeface="Canva Sans"/>
              </a:rPr>
              <a:t>Take an image of a group of doctors. Who is wearing white coats and attending the patents? </a:t>
            </a:r>
          </a:p>
          <a:p>
            <a:pPr algn="just">
              <a:lnSpc>
                <a:spcPts val="3309"/>
              </a:lnSpc>
            </a:pPr>
            <a:r>
              <a:rPr lang="en-US" sz="2877">
                <a:solidFill>
                  <a:srgbClr val="000000"/>
                </a:solidFill>
                <a:latin typeface="Canva Sans"/>
              </a:rPr>
              <a:t>Ad copy: At Apollo Hospitals, we prioritize your health. We offer many services to help you stay healthy. From preventive care to specialized treatment, we're here to help you live your healthiest life.</a:t>
            </a:r>
          </a:p>
          <a:p>
            <a:pPr algn="just">
              <a:lnSpc>
                <a:spcPts val="3309"/>
              </a:lnSpc>
            </a:pPr>
            <a:endParaRPr lang="en-US" sz="2877">
              <a:solidFill>
                <a:srgbClr val="000000"/>
              </a:solidFill>
              <a:latin typeface="Canva Sans"/>
            </a:endParaRPr>
          </a:p>
          <a:p>
            <a:pPr algn="just">
              <a:lnSpc>
                <a:spcPts val="3309"/>
              </a:lnSpc>
            </a:pPr>
            <a:r>
              <a:rPr lang="en-US" sz="2877">
                <a:solidFill>
                  <a:srgbClr val="000000"/>
                </a:solidFill>
                <a:latin typeface="Canva Sans"/>
              </a:rPr>
              <a:t>Call to action: Visit our website or call us today to book an appointment.</a:t>
            </a:r>
          </a:p>
          <a:p>
            <a:pPr algn="just">
              <a:lnSpc>
                <a:spcPts val="3309"/>
              </a:lnSpc>
            </a:pPr>
            <a:endParaRPr lang="en-US" sz="2877">
              <a:solidFill>
                <a:srgbClr val="000000"/>
              </a:solidFill>
              <a:latin typeface="Canva Sans"/>
            </a:endParaRPr>
          </a:p>
          <a:p>
            <a:pPr algn="just">
              <a:lnSpc>
                <a:spcPts val="3309"/>
              </a:lnSpc>
            </a:pPr>
            <a:endParaRPr lang="en-US" sz="2877">
              <a:solidFill>
                <a:srgbClr val="000000"/>
              </a:solidFill>
              <a:latin typeface="Canva Sans"/>
            </a:endParaRPr>
          </a:p>
          <a:p>
            <a:pPr algn="just">
              <a:lnSpc>
                <a:spcPts val="3309"/>
              </a:lnSpc>
            </a:pPr>
            <a:endParaRPr lang="en-US" sz="2877">
              <a:solidFill>
                <a:srgbClr val="000000"/>
              </a:solidFill>
              <a:latin typeface="Canva Sans"/>
            </a:endParaRPr>
          </a:p>
          <a:p>
            <a:pPr algn="just">
              <a:lnSpc>
                <a:spcPts val="3309"/>
              </a:lnSpc>
            </a:pPr>
            <a:endParaRPr lang="en-US" sz="2877">
              <a:solidFill>
                <a:srgbClr val="000000"/>
              </a:solidFill>
              <a:latin typeface="Canva Sans"/>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345917" y="1512432"/>
            <a:ext cx="13596167" cy="8245994"/>
          </a:xfrm>
          <a:custGeom>
            <a:avLst/>
            <a:gdLst/>
            <a:ahLst/>
            <a:cxnLst/>
            <a:rect l="l" t="t" r="r" b="b"/>
            <a:pathLst>
              <a:path w="13596167" h="8245994">
                <a:moveTo>
                  <a:pt x="0" y="0"/>
                </a:moveTo>
                <a:lnTo>
                  <a:pt x="13596166" y="0"/>
                </a:lnTo>
                <a:lnTo>
                  <a:pt x="13596166" y="8245995"/>
                </a:lnTo>
                <a:lnTo>
                  <a:pt x="0" y="8245995"/>
                </a:lnTo>
                <a:lnTo>
                  <a:pt x="0" y="0"/>
                </a:lnTo>
                <a:close/>
              </a:path>
            </a:pathLst>
          </a:custGeom>
          <a:blipFill>
            <a:blip r:embed="rId2"/>
            <a:stretch>
              <a:fillRect t="-1487" b="-14709"/>
            </a:stretch>
          </a:blipFill>
        </p:spPr>
      </p:sp>
      <p:sp>
        <p:nvSpPr>
          <p:cNvPr id="3" name="TextBox 3"/>
          <p:cNvSpPr txBox="1"/>
          <p:nvPr/>
        </p:nvSpPr>
        <p:spPr>
          <a:xfrm>
            <a:off x="2402682" y="559297"/>
            <a:ext cx="12882324" cy="1811020"/>
          </a:xfrm>
          <a:prstGeom prst="rect">
            <a:avLst/>
          </a:prstGeom>
        </p:spPr>
        <p:txBody>
          <a:bodyPr lIns="0" tIns="0" rIns="0" bIns="0" rtlCol="0" anchor="t">
            <a:spAutoFit/>
          </a:bodyPr>
          <a:lstStyle/>
          <a:p>
            <a:pPr algn="ctr">
              <a:lnSpc>
                <a:spcPts val="7279"/>
              </a:lnSpc>
            </a:pPr>
            <a:r>
              <a:rPr lang="en-US" sz="5199">
                <a:solidFill>
                  <a:srgbClr val="000000"/>
                </a:solidFill>
                <a:latin typeface="Canva Sans Bold"/>
              </a:rPr>
              <a:t>Email Ad Campaign 1 - Brand Awareness</a:t>
            </a:r>
          </a:p>
          <a:p>
            <a:pPr algn="ctr">
              <a:lnSpc>
                <a:spcPts val="7279"/>
              </a:lnSpc>
            </a:pPr>
            <a:endParaRPr lang="en-US" sz="5199">
              <a:solidFill>
                <a:srgbClr val="000000"/>
              </a:solidFill>
              <a:latin typeface="Canva Sans Bold"/>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937065" y="1362637"/>
            <a:ext cx="14413871" cy="8618241"/>
          </a:xfrm>
          <a:custGeom>
            <a:avLst/>
            <a:gdLst/>
            <a:ahLst/>
            <a:cxnLst/>
            <a:rect l="l" t="t" r="r" b="b"/>
            <a:pathLst>
              <a:path w="14413871" h="8618241">
                <a:moveTo>
                  <a:pt x="0" y="0"/>
                </a:moveTo>
                <a:lnTo>
                  <a:pt x="14413870" y="0"/>
                </a:lnTo>
                <a:lnTo>
                  <a:pt x="14413870" y="8618241"/>
                </a:lnTo>
                <a:lnTo>
                  <a:pt x="0" y="8618241"/>
                </a:lnTo>
                <a:lnTo>
                  <a:pt x="0" y="0"/>
                </a:lnTo>
                <a:close/>
              </a:path>
            </a:pathLst>
          </a:custGeom>
          <a:blipFill>
            <a:blip r:embed="rId2"/>
            <a:stretch>
              <a:fillRect t="-1995" b="-15747"/>
            </a:stretch>
          </a:blipFill>
        </p:spPr>
      </p:sp>
      <p:sp>
        <p:nvSpPr>
          <p:cNvPr id="3" name="TextBox 3"/>
          <p:cNvSpPr txBox="1"/>
          <p:nvPr/>
        </p:nvSpPr>
        <p:spPr>
          <a:xfrm>
            <a:off x="2454331" y="409502"/>
            <a:ext cx="12668250" cy="1811020"/>
          </a:xfrm>
          <a:prstGeom prst="rect">
            <a:avLst/>
          </a:prstGeom>
        </p:spPr>
        <p:txBody>
          <a:bodyPr lIns="0" tIns="0" rIns="0" bIns="0" rtlCol="0" anchor="t">
            <a:spAutoFit/>
          </a:bodyPr>
          <a:lstStyle/>
          <a:p>
            <a:pPr algn="ctr">
              <a:lnSpc>
                <a:spcPts val="7279"/>
              </a:lnSpc>
            </a:pPr>
            <a:r>
              <a:rPr lang="en-US" sz="5199">
                <a:solidFill>
                  <a:srgbClr val="000000"/>
                </a:solidFill>
                <a:latin typeface="Canva Sans Bold"/>
              </a:rPr>
              <a:t>Email Ad Campaign 2 - Lead Generation</a:t>
            </a:r>
          </a:p>
          <a:p>
            <a:pPr algn="ctr">
              <a:lnSpc>
                <a:spcPts val="7279"/>
              </a:lnSpc>
            </a:pPr>
            <a:endParaRPr lang="en-US" sz="5199">
              <a:solidFill>
                <a:srgbClr val="000000"/>
              </a:solidFill>
              <a:latin typeface="Canva Sans Bold"/>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6B6E809-EF61-F12C-3AAC-E0BB9991A7DC}"/>
              </a:ext>
            </a:extLst>
          </p:cNvPr>
          <p:cNvSpPr txBox="1"/>
          <p:nvPr/>
        </p:nvSpPr>
        <p:spPr>
          <a:xfrm>
            <a:off x="762000" y="1562100"/>
            <a:ext cx="17145000" cy="6093976"/>
          </a:xfrm>
          <a:prstGeom prst="rect">
            <a:avLst/>
          </a:prstGeom>
          <a:noFill/>
        </p:spPr>
        <p:txBody>
          <a:bodyPr wrap="square" rtlCol="0">
            <a:spAutoFit/>
          </a:bodyPr>
          <a:lstStyle/>
          <a:p>
            <a:r>
              <a:rPr lang="en-GB" sz="3000" b="1" dirty="0"/>
              <a:t>Lessons learned:</a:t>
            </a:r>
          </a:p>
          <a:p>
            <a:r>
              <a:rPr lang="en-US" sz="3000" dirty="0"/>
              <a:t>We learned how to create social media business accounts and promote the product and services of a brand.</a:t>
            </a:r>
          </a:p>
          <a:p>
            <a:r>
              <a:rPr lang="en-US" sz="3000" dirty="0"/>
              <a:t>We also discovered how it has become easier to connect with the audience and share updates in less time.</a:t>
            </a:r>
          </a:p>
          <a:p>
            <a:r>
              <a:rPr lang="en-US" sz="3000" dirty="0"/>
              <a:t> We also understood that many companies are investing more in digital marketing to reach people.</a:t>
            </a:r>
          </a:p>
          <a:p>
            <a:endParaRPr lang="en-US" sz="3000" dirty="0"/>
          </a:p>
          <a:p>
            <a:r>
              <a:rPr lang="en-GB" sz="3000" b="1" dirty="0"/>
              <a:t>Challenges encountered:</a:t>
            </a:r>
          </a:p>
          <a:p>
            <a:r>
              <a:rPr lang="en-US" sz="3000" dirty="0"/>
              <a:t>We encountered many challenges while making social media ads there are fewer apps that can give a better experience in making the ads.</a:t>
            </a:r>
          </a:p>
          <a:p>
            <a:r>
              <a:rPr lang="en-US" sz="3000" dirty="0"/>
              <a:t>We also encountered a few of the companies that are not using attractive ad campaigns.</a:t>
            </a:r>
          </a:p>
          <a:p>
            <a:r>
              <a:rPr lang="en-US" sz="3000" dirty="0"/>
              <a:t>Few of them are misguiding the people by not showing original information. </a:t>
            </a:r>
          </a:p>
          <a:p>
            <a:r>
              <a:rPr lang="en-US" sz="3000" dirty="0"/>
              <a:t>Many of them are not maintaining their website information updated, so many people can’t know about the current product and services provided by companies until they visit their stores. </a:t>
            </a:r>
          </a:p>
          <a:p>
            <a:endParaRPr lang="en-US" sz="3000" dirty="0"/>
          </a:p>
        </p:txBody>
      </p:sp>
    </p:spTree>
    <p:extLst>
      <p:ext uri="{BB962C8B-B14F-4D97-AF65-F5344CB8AC3E}">
        <p14:creationId xmlns:p14="http://schemas.microsoft.com/office/powerpoint/2010/main" val="16509921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327442" y="559433"/>
            <a:ext cx="17660402" cy="9091930"/>
          </a:xfrm>
          <a:prstGeom prst="rect">
            <a:avLst/>
          </a:prstGeom>
        </p:spPr>
        <p:txBody>
          <a:bodyPr lIns="0" tIns="0" rIns="0" bIns="0" rtlCol="0" anchor="t">
            <a:spAutoFit/>
          </a:bodyPr>
          <a:lstStyle/>
          <a:p>
            <a:pPr algn="ctr">
              <a:lnSpc>
                <a:spcPts val="5179"/>
              </a:lnSpc>
            </a:pPr>
            <a:r>
              <a:rPr lang="en-US" sz="3699" dirty="0">
                <a:solidFill>
                  <a:srgbClr val="434343"/>
                </a:solidFill>
                <a:latin typeface="Canva Sans Bold"/>
              </a:rPr>
              <a:t>Part 1: Brand study, Competitor Analysis &amp; Buyer’s/Audience’s Persona</a:t>
            </a:r>
          </a:p>
          <a:p>
            <a:pPr algn="ctr">
              <a:lnSpc>
                <a:spcPts val="5179"/>
              </a:lnSpc>
            </a:pPr>
            <a:endParaRPr lang="en-US" sz="3699" dirty="0">
              <a:solidFill>
                <a:srgbClr val="434343"/>
              </a:solidFill>
              <a:latin typeface="Canva Sans Bold"/>
            </a:endParaRPr>
          </a:p>
          <a:p>
            <a:pPr algn="just">
              <a:lnSpc>
                <a:spcPts val="4759"/>
              </a:lnSpc>
            </a:pPr>
            <a:r>
              <a:rPr lang="en-US" sz="3399" dirty="0">
                <a:solidFill>
                  <a:srgbClr val="434343"/>
                </a:solidFill>
                <a:ea typeface="Canva Sans"/>
              </a:rPr>
              <a:t>●</a:t>
            </a:r>
            <a:r>
              <a:rPr lang="en-US" sz="3399" dirty="0">
                <a:solidFill>
                  <a:srgbClr val="434343"/>
                </a:solidFill>
                <a:latin typeface="Canva Sans Bold"/>
              </a:rPr>
              <a:t>Research Brand Identity: </a:t>
            </a:r>
            <a:r>
              <a:rPr lang="en-US" sz="3399" dirty="0">
                <a:solidFill>
                  <a:srgbClr val="434343"/>
                </a:solidFill>
                <a:latin typeface="Canva Sans"/>
              </a:rPr>
              <a:t>Study the brand's mission, values, vision, and unique selling propositions (USPs).</a:t>
            </a:r>
          </a:p>
          <a:p>
            <a:pPr algn="just">
              <a:lnSpc>
                <a:spcPts val="4759"/>
              </a:lnSpc>
            </a:pPr>
            <a:endParaRPr lang="en-US" sz="3399" dirty="0">
              <a:solidFill>
                <a:srgbClr val="434343"/>
              </a:solidFill>
              <a:latin typeface="Canva Sans"/>
            </a:endParaRPr>
          </a:p>
          <a:p>
            <a:pPr algn="just">
              <a:lnSpc>
                <a:spcPts val="4759"/>
              </a:lnSpc>
            </a:pPr>
            <a:r>
              <a:rPr lang="en-US" sz="3399" dirty="0">
                <a:solidFill>
                  <a:srgbClr val="434343"/>
                </a:solidFill>
                <a:latin typeface="Canva Sans Bold"/>
              </a:rPr>
              <a:t>Mission: </a:t>
            </a:r>
            <a:r>
              <a:rPr lang="en-US" sz="3399" dirty="0">
                <a:solidFill>
                  <a:srgbClr val="434343"/>
                </a:solidFill>
                <a:latin typeface="Canva Sans"/>
              </a:rPr>
              <a:t>“Our mission is to bring healthcare of International standards within the reach of every individual. We are committed to achieving and maintaining excellence in education, research, and healthcare for the benefit of humanity”.</a:t>
            </a:r>
          </a:p>
          <a:p>
            <a:pPr algn="just">
              <a:lnSpc>
                <a:spcPts val="4759"/>
              </a:lnSpc>
            </a:pPr>
            <a:endParaRPr lang="en-US" sz="3399" dirty="0">
              <a:solidFill>
                <a:srgbClr val="434343"/>
              </a:solidFill>
              <a:latin typeface="Canva Sans"/>
            </a:endParaRPr>
          </a:p>
          <a:p>
            <a:pPr algn="just">
              <a:lnSpc>
                <a:spcPts val="4759"/>
              </a:lnSpc>
            </a:pPr>
            <a:r>
              <a:rPr lang="en-US" sz="3399" dirty="0">
                <a:solidFill>
                  <a:srgbClr val="434343"/>
                </a:solidFill>
                <a:latin typeface="Canva Sans Bold"/>
              </a:rPr>
              <a:t>Vision</a:t>
            </a:r>
            <a:r>
              <a:rPr lang="en-US" sz="3399" dirty="0">
                <a:solidFill>
                  <a:srgbClr val="434343"/>
                </a:solidFill>
                <a:latin typeface="Canva Sans"/>
              </a:rPr>
              <a:t>: Apollo’s vision for the next development phase is to ‘Touch a Billion Lives.’</a:t>
            </a:r>
          </a:p>
          <a:p>
            <a:pPr algn="just">
              <a:lnSpc>
                <a:spcPts val="4759"/>
              </a:lnSpc>
            </a:pPr>
            <a:endParaRPr lang="en-US" sz="3399" dirty="0">
              <a:solidFill>
                <a:srgbClr val="434343"/>
              </a:solidFill>
              <a:latin typeface="Canva Sans"/>
            </a:endParaRPr>
          </a:p>
          <a:p>
            <a:pPr algn="just">
              <a:lnSpc>
                <a:spcPts val="4759"/>
              </a:lnSpc>
            </a:pPr>
            <a:r>
              <a:rPr lang="en-US" sz="3399" dirty="0">
                <a:solidFill>
                  <a:srgbClr val="434343"/>
                </a:solidFill>
                <a:latin typeface="Canva Sans Bold"/>
              </a:rPr>
              <a:t>USP: </a:t>
            </a:r>
            <a:r>
              <a:rPr lang="en-US" sz="3399" dirty="0">
                <a:solidFill>
                  <a:srgbClr val="434343"/>
                </a:solidFill>
                <a:latin typeface="Canva Sans"/>
              </a:rPr>
              <a:t>The cornerstones of Apollo's legacy are its unstinting focus on clinical excellence, affordable costs, modern technology, and forward-looking research &amp; academics.</a:t>
            </a:r>
          </a:p>
          <a:p>
            <a:pPr algn="just">
              <a:lnSpc>
                <a:spcPts val="4759"/>
              </a:lnSpc>
            </a:pPr>
            <a:endParaRPr lang="en-US" sz="3399" dirty="0">
              <a:solidFill>
                <a:srgbClr val="434343"/>
              </a:solidFill>
              <a:latin typeface="Canva San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270435" y="474527"/>
            <a:ext cx="17747130" cy="8381365"/>
          </a:xfrm>
          <a:prstGeom prst="rect">
            <a:avLst/>
          </a:prstGeom>
        </p:spPr>
        <p:txBody>
          <a:bodyPr lIns="0" tIns="0" rIns="0" bIns="0" rtlCol="0" anchor="t">
            <a:spAutoFit/>
          </a:bodyPr>
          <a:lstStyle/>
          <a:p>
            <a:pPr algn="just">
              <a:lnSpc>
                <a:spcPts val="4759"/>
              </a:lnSpc>
            </a:pPr>
            <a:endParaRPr dirty="0"/>
          </a:p>
          <a:p>
            <a:pPr algn="just">
              <a:lnSpc>
                <a:spcPts val="4759"/>
              </a:lnSpc>
            </a:pPr>
            <a:r>
              <a:rPr lang="en-US" sz="3399" dirty="0">
                <a:solidFill>
                  <a:srgbClr val="000000"/>
                </a:solidFill>
                <a:latin typeface="Canva Sans Bold"/>
              </a:rPr>
              <a:t>Value: </a:t>
            </a:r>
            <a:r>
              <a:rPr lang="en-US" sz="3399" dirty="0">
                <a:solidFill>
                  <a:srgbClr val="000000"/>
                </a:solidFill>
                <a:latin typeface="Canva Sans"/>
              </a:rPr>
              <a:t>Values make us who we are, defining us not only as individuals but also as a family. Apollo has always been a family, working together, crossing hurdles, and notching up victories together. Our values hold us and unite us for a common purpose. It upholds what we believe in and holds close to our hearts, making Apollo one of the most excellent healthcare providers in the world.</a:t>
            </a:r>
          </a:p>
          <a:p>
            <a:pPr algn="just">
              <a:lnSpc>
                <a:spcPts val="4759"/>
              </a:lnSpc>
            </a:pPr>
            <a:endParaRPr lang="en-US" sz="3399" dirty="0">
              <a:solidFill>
                <a:srgbClr val="000000"/>
              </a:solidFill>
              <a:latin typeface="Canva Sans"/>
            </a:endParaRPr>
          </a:p>
          <a:p>
            <a:pPr algn="just">
              <a:lnSpc>
                <a:spcPts val="4759"/>
              </a:lnSpc>
            </a:pPr>
            <a:r>
              <a:rPr lang="en-US" sz="3399" dirty="0">
                <a:solidFill>
                  <a:srgbClr val="000000"/>
                </a:solidFill>
                <a:latin typeface="Canva Sans Bold"/>
              </a:rPr>
              <a:t>Pioneering Attitude: </a:t>
            </a:r>
            <a:r>
              <a:rPr lang="en-US" sz="3399" dirty="0">
                <a:solidFill>
                  <a:srgbClr val="000000"/>
                </a:solidFill>
                <a:latin typeface="Canva Sans"/>
              </a:rPr>
              <a:t>Stay ahead of the curve by constantly creating innovative solutions for the well-being of our patients and society.</a:t>
            </a:r>
          </a:p>
          <a:p>
            <a:pPr algn="just">
              <a:lnSpc>
                <a:spcPts val="4759"/>
              </a:lnSpc>
            </a:pPr>
            <a:r>
              <a:rPr lang="en-US" sz="3399" dirty="0">
                <a:solidFill>
                  <a:srgbClr val="000000"/>
                </a:solidFill>
                <a:latin typeface="Canva Sans Bold"/>
              </a:rPr>
              <a:t>Proactive Involvement: </a:t>
            </a:r>
            <a:r>
              <a:rPr lang="en-US" sz="3399" dirty="0">
                <a:solidFill>
                  <a:srgbClr val="000000"/>
                </a:solidFill>
                <a:latin typeface="Canva Sans"/>
              </a:rPr>
              <a:t>Always look for ways to add value to everything we do by going the extra mile.</a:t>
            </a:r>
          </a:p>
          <a:p>
            <a:pPr algn="just">
              <a:lnSpc>
                <a:spcPts val="4759"/>
              </a:lnSpc>
            </a:pPr>
            <a:r>
              <a:rPr lang="en-US" sz="3399" dirty="0">
                <a:solidFill>
                  <a:srgbClr val="000000"/>
                </a:solidFill>
                <a:latin typeface="Canva Sans Bold"/>
              </a:rPr>
              <a:t>World Class Excellence:</a:t>
            </a:r>
            <a:r>
              <a:rPr lang="en-US" sz="3399" dirty="0">
                <a:solidFill>
                  <a:srgbClr val="000000"/>
                </a:solidFill>
                <a:latin typeface="Canva Sans"/>
              </a:rPr>
              <a:t> Continuously strive for excellence in all spheres - clinical, financial, operational, and service or people management, by benchmarking our processes and procedures with best in class models available.</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565629" y="1038225"/>
            <a:ext cx="17156742" cy="8126806"/>
          </a:xfrm>
          <a:prstGeom prst="rect">
            <a:avLst/>
          </a:prstGeom>
        </p:spPr>
        <p:txBody>
          <a:bodyPr lIns="0" tIns="0" rIns="0" bIns="0" rtlCol="0" anchor="t">
            <a:spAutoFit/>
          </a:bodyPr>
          <a:lstStyle/>
          <a:p>
            <a:pPr algn="just">
              <a:lnSpc>
                <a:spcPts val="3808"/>
              </a:lnSpc>
            </a:pPr>
            <a:r>
              <a:rPr lang="en-US" sz="3311" dirty="0">
                <a:solidFill>
                  <a:srgbClr val="000000"/>
                </a:solidFill>
                <a:ea typeface="Canva Sans"/>
              </a:rPr>
              <a:t>●</a:t>
            </a:r>
            <a:r>
              <a:rPr lang="en-US" sz="3311" dirty="0">
                <a:solidFill>
                  <a:srgbClr val="000000"/>
                </a:solidFill>
                <a:latin typeface="Canva Sans Bold"/>
              </a:rPr>
              <a:t>Analyze Brand Messaging:</a:t>
            </a:r>
            <a:r>
              <a:rPr lang="en-US" sz="3311" dirty="0">
                <a:solidFill>
                  <a:srgbClr val="000000"/>
                </a:solidFill>
                <a:latin typeface="Canva Sans"/>
              </a:rPr>
              <a:t> Apollo Hospitals is one of the leading healthcare providers in India and abroad. It has a mission to bring healthcare of international standards within the reach of every individual and a vision to touch a billion lives. Its tagline is “Touching Lives.” </a:t>
            </a:r>
          </a:p>
          <a:p>
            <a:pPr algn="just">
              <a:lnSpc>
                <a:spcPts val="3808"/>
              </a:lnSpc>
            </a:pPr>
            <a:r>
              <a:rPr lang="en-US" sz="3311" u="sng" dirty="0">
                <a:solidFill>
                  <a:srgbClr val="000000"/>
                </a:solidFill>
                <a:latin typeface="Canva Sans Bold"/>
              </a:rPr>
              <a:t>Some of the aspects of its brand messaging are:</a:t>
            </a:r>
          </a:p>
          <a:p>
            <a:pPr marL="715056" lvl="1" indent="-357528" algn="just">
              <a:lnSpc>
                <a:spcPts val="3808"/>
              </a:lnSpc>
              <a:buFont typeface="Arial"/>
              <a:buChar char="•"/>
            </a:pPr>
            <a:r>
              <a:rPr lang="en-US" sz="3311" dirty="0">
                <a:solidFill>
                  <a:srgbClr val="000000"/>
                </a:solidFill>
                <a:latin typeface="Canva Sans"/>
              </a:rPr>
              <a:t>It emphasizes its quality, innovation, and trust as the pillars of its brand identity. It showcases its achievements, accreditations, awards, and testimonials to demonstrate its excellence and credibility. </a:t>
            </a:r>
          </a:p>
          <a:p>
            <a:pPr marL="715056" lvl="1" indent="-357528" algn="just">
              <a:lnSpc>
                <a:spcPts val="3808"/>
              </a:lnSpc>
              <a:buFont typeface="Arial"/>
              <a:buChar char="•"/>
            </a:pPr>
            <a:r>
              <a:rPr lang="en-US" sz="3311" dirty="0">
                <a:solidFill>
                  <a:srgbClr val="000000"/>
                </a:solidFill>
                <a:latin typeface="Canva Sans"/>
              </a:rPr>
              <a:t>It highlights its patient-centric approach and commitment to providing holistic and personalized care to every patient. It also showcases its social responsibility initiatives and its efforts to make healthcare accessible and affordable to all. </a:t>
            </a:r>
          </a:p>
          <a:p>
            <a:pPr marL="715056" lvl="1" indent="-357528" algn="just">
              <a:lnSpc>
                <a:spcPts val="3808"/>
              </a:lnSpc>
              <a:buFont typeface="Arial"/>
              <a:buChar char="•"/>
            </a:pPr>
            <a:r>
              <a:rPr lang="en-US" sz="3311" dirty="0">
                <a:solidFill>
                  <a:srgbClr val="000000"/>
                </a:solidFill>
                <a:latin typeface="Canva Sans"/>
              </a:rPr>
              <a:t>It leverages its diverse and integrated portfolio of services, ranging from primary care to specialty care, diagnostics to dialysis, dental to cradle, and wellness to transplants. It also offers telemedicine, e-health, home health, and health insurance services. </a:t>
            </a:r>
          </a:p>
          <a:p>
            <a:pPr algn="just">
              <a:lnSpc>
                <a:spcPts val="3909"/>
              </a:lnSpc>
            </a:pPr>
            <a:endParaRPr lang="en-US" sz="3311" dirty="0">
              <a:solidFill>
                <a:srgbClr val="000000"/>
              </a:solidFill>
              <a:latin typeface="Canva Sans"/>
            </a:endParaRPr>
          </a:p>
          <a:p>
            <a:pPr algn="just">
              <a:lnSpc>
                <a:spcPts val="3808"/>
              </a:lnSpc>
            </a:pPr>
            <a:endParaRPr lang="en-US" sz="3311" dirty="0">
              <a:solidFill>
                <a:srgbClr val="000000"/>
              </a:solidFill>
              <a:latin typeface="Canva Sans"/>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8297224" y="240283"/>
            <a:ext cx="5924277" cy="3130770"/>
          </a:xfrm>
          <a:custGeom>
            <a:avLst/>
            <a:gdLst/>
            <a:ahLst/>
            <a:cxnLst/>
            <a:rect l="l" t="t" r="r" b="b"/>
            <a:pathLst>
              <a:path w="5924277" h="3130770">
                <a:moveTo>
                  <a:pt x="0" y="0"/>
                </a:moveTo>
                <a:lnTo>
                  <a:pt x="5924278" y="0"/>
                </a:lnTo>
                <a:lnTo>
                  <a:pt x="5924278" y="3130770"/>
                </a:lnTo>
                <a:lnTo>
                  <a:pt x="0" y="3130770"/>
                </a:lnTo>
                <a:lnTo>
                  <a:pt x="0" y="0"/>
                </a:lnTo>
                <a:close/>
              </a:path>
            </a:pathLst>
          </a:custGeom>
          <a:blipFill>
            <a:blip r:embed="rId2"/>
            <a:stretch>
              <a:fillRect t="-15603" r="-9195" b="-521"/>
            </a:stretch>
          </a:blipFill>
        </p:spPr>
      </p:sp>
      <p:sp>
        <p:nvSpPr>
          <p:cNvPr id="3" name="TextBox 3"/>
          <p:cNvSpPr txBox="1"/>
          <p:nvPr/>
        </p:nvSpPr>
        <p:spPr>
          <a:xfrm>
            <a:off x="382310" y="625203"/>
            <a:ext cx="17905690" cy="1180465"/>
          </a:xfrm>
          <a:prstGeom prst="rect">
            <a:avLst/>
          </a:prstGeom>
        </p:spPr>
        <p:txBody>
          <a:bodyPr lIns="0" tIns="0" rIns="0" bIns="0" rtlCol="0" anchor="t">
            <a:spAutoFit/>
          </a:bodyPr>
          <a:lstStyle/>
          <a:p>
            <a:pPr algn="just">
              <a:lnSpc>
                <a:spcPts val="4759"/>
              </a:lnSpc>
            </a:pPr>
            <a:r>
              <a:rPr lang="en-US" sz="3399">
                <a:solidFill>
                  <a:srgbClr val="000000"/>
                </a:solidFill>
                <a:ea typeface="Canva Sans"/>
              </a:rPr>
              <a:t>●</a:t>
            </a:r>
            <a:r>
              <a:rPr lang="en-US" sz="3399">
                <a:solidFill>
                  <a:srgbClr val="000000"/>
                </a:solidFill>
                <a:latin typeface="Canva Sans Bold"/>
              </a:rPr>
              <a:t>Examine the brand's tagline:</a:t>
            </a:r>
          </a:p>
          <a:p>
            <a:pPr algn="just">
              <a:lnSpc>
                <a:spcPts val="4759"/>
              </a:lnSpc>
            </a:pPr>
            <a:endParaRPr lang="en-US" sz="3399">
              <a:solidFill>
                <a:srgbClr val="000000"/>
              </a:solidFill>
              <a:latin typeface="Canva Sans Bold"/>
            </a:endParaRPr>
          </a:p>
        </p:txBody>
      </p:sp>
      <p:sp>
        <p:nvSpPr>
          <p:cNvPr id="4" name="TextBox 4"/>
          <p:cNvSpPr txBox="1"/>
          <p:nvPr/>
        </p:nvSpPr>
        <p:spPr>
          <a:xfrm>
            <a:off x="423093" y="3877310"/>
            <a:ext cx="17441813" cy="5380990"/>
          </a:xfrm>
          <a:prstGeom prst="rect">
            <a:avLst/>
          </a:prstGeom>
        </p:spPr>
        <p:txBody>
          <a:bodyPr lIns="0" tIns="0" rIns="0" bIns="0" rtlCol="0" anchor="t">
            <a:spAutoFit/>
          </a:bodyPr>
          <a:lstStyle/>
          <a:p>
            <a:pPr marL="734059" lvl="1" indent="-367030" algn="just">
              <a:lnSpc>
                <a:spcPts val="4759"/>
              </a:lnSpc>
              <a:buFont typeface="Arial"/>
              <a:buChar char="•"/>
            </a:pPr>
            <a:r>
              <a:rPr lang="en-US" sz="3399" dirty="0">
                <a:solidFill>
                  <a:srgbClr val="000000"/>
                </a:solidFill>
                <a:latin typeface="Canva Sans"/>
              </a:rPr>
              <a:t>Touching someone's life means making a positive change in someone's life; this change could change emotional state, physical situation, or much more. </a:t>
            </a:r>
          </a:p>
          <a:p>
            <a:pPr marL="734059" lvl="1" indent="-367030" algn="just">
              <a:lnSpc>
                <a:spcPts val="4759"/>
              </a:lnSpc>
              <a:buFont typeface="Arial"/>
              <a:buChar char="•"/>
            </a:pPr>
            <a:r>
              <a:rPr lang="en-US" sz="3399" dirty="0">
                <a:solidFill>
                  <a:srgbClr val="000000"/>
                </a:solidFill>
                <a:latin typeface="Canva Sans"/>
              </a:rPr>
              <a:t>By the tagline '"Touching lives, "Apollo Hospitals means building trust from their patients that they have a great chance of becoming better people after the treatment.</a:t>
            </a:r>
          </a:p>
          <a:p>
            <a:pPr marL="734059" lvl="1" indent="-367030" algn="just">
              <a:lnSpc>
                <a:spcPts val="4759"/>
              </a:lnSpc>
              <a:buFont typeface="Arial"/>
              <a:buChar char="•"/>
            </a:pPr>
            <a:r>
              <a:rPr lang="en-US" sz="3399" dirty="0">
                <a:solidFill>
                  <a:srgbClr val="000000"/>
                </a:solidFill>
                <a:latin typeface="Canva Sans"/>
              </a:rPr>
              <a:t>And also, they explained that Apollo Hospitals is open for any treatment like physical, mental, etc. The tagline " Touching Lives " refers to changing a person into a better person from physical illness or mental illness.</a:t>
            </a:r>
          </a:p>
          <a:p>
            <a:pPr algn="just">
              <a:lnSpc>
                <a:spcPts val="4759"/>
              </a:lnSpc>
            </a:pPr>
            <a:endParaRPr lang="en-US" sz="3399" dirty="0">
              <a:solidFill>
                <a:srgbClr val="000000"/>
              </a:solidFill>
              <a:latin typeface="Canva Sans"/>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335973" y="266244"/>
            <a:ext cx="17641675" cy="9733434"/>
          </a:xfrm>
          <a:prstGeom prst="rect">
            <a:avLst/>
          </a:prstGeom>
        </p:spPr>
        <p:txBody>
          <a:bodyPr lIns="0" tIns="0" rIns="0" bIns="0" rtlCol="0" anchor="t">
            <a:spAutoFit/>
          </a:bodyPr>
          <a:lstStyle/>
          <a:p>
            <a:pPr marL="693758" lvl="1" indent="-346879" algn="just">
              <a:lnSpc>
                <a:spcPts val="3695"/>
              </a:lnSpc>
              <a:buFont typeface="Arial"/>
              <a:buChar char="•"/>
            </a:pPr>
            <a:r>
              <a:rPr lang="en-US" sz="3213" dirty="0">
                <a:solidFill>
                  <a:srgbClr val="000000"/>
                </a:solidFill>
                <a:latin typeface="Canva Sans Bold"/>
              </a:rPr>
              <a:t>Competitor Analysis:</a:t>
            </a:r>
          </a:p>
          <a:p>
            <a:pPr algn="just">
              <a:lnSpc>
                <a:spcPts val="3695"/>
              </a:lnSpc>
            </a:pPr>
            <a:endParaRPr lang="en-US" sz="3213" dirty="0">
              <a:solidFill>
                <a:srgbClr val="000000"/>
              </a:solidFill>
              <a:latin typeface="Canva Sans Bold"/>
            </a:endParaRPr>
          </a:p>
          <a:p>
            <a:pPr algn="just">
              <a:lnSpc>
                <a:spcPts val="3695"/>
              </a:lnSpc>
            </a:pPr>
            <a:r>
              <a:rPr lang="en-US" sz="3213" spc="32" dirty="0">
                <a:solidFill>
                  <a:srgbClr val="000000"/>
                </a:solidFill>
                <a:latin typeface="Canva Sans Bold"/>
              </a:rPr>
              <a:t>Competitor 1:  </a:t>
            </a:r>
            <a:r>
              <a:rPr lang="en-US" sz="3213" u="sng" spc="32" dirty="0">
                <a:solidFill>
                  <a:srgbClr val="000000"/>
                </a:solidFill>
                <a:latin typeface="Canva Sans Bold"/>
              </a:rPr>
              <a:t>Fortis Healthcare</a:t>
            </a:r>
          </a:p>
          <a:p>
            <a:pPr algn="just">
              <a:lnSpc>
                <a:spcPts val="3695"/>
              </a:lnSpc>
            </a:pPr>
            <a:endParaRPr lang="en-US" sz="3213" u="sng" spc="32" dirty="0">
              <a:solidFill>
                <a:srgbClr val="000000"/>
              </a:solidFill>
              <a:latin typeface="Canva Sans Bold"/>
            </a:endParaRPr>
          </a:p>
          <a:p>
            <a:pPr algn="just">
              <a:lnSpc>
                <a:spcPts val="3695"/>
              </a:lnSpc>
            </a:pPr>
            <a:r>
              <a:rPr lang="en-US" sz="3213" spc="32" dirty="0">
                <a:solidFill>
                  <a:srgbClr val="000000"/>
                </a:solidFill>
                <a:latin typeface="Canva Sans Bold"/>
              </a:rPr>
              <a:t>USP:</a:t>
            </a:r>
            <a:r>
              <a:rPr lang="en-US" sz="3213" spc="32" dirty="0">
                <a:solidFill>
                  <a:srgbClr val="000000"/>
                </a:solidFill>
                <a:latin typeface="Canva Sans"/>
              </a:rPr>
              <a:t> Fortis offers a full spectrum of integrated healthcare services ranging from clinics to quaternary care facilities and ancillary services. </a:t>
            </a:r>
          </a:p>
          <a:p>
            <a:pPr algn="just">
              <a:lnSpc>
                <a:spcPts val="3695"/>
              </a:lnSpc>
            </a:pPr>
            <a:endParaRPr lang="en-US" sz="3213" spc="32" dirty="0">
              <a:solidFill>
                <a:srgbClr val="000000"/>
              </a:solidFill>
              <a:latin typeface="Canva Sans"/>
            </a:endParaRPr>
          </a:p>
          <a:p>
            <a:pPr algn="just">
              <a:lnSpc>
                <a:spcPts val="3695"/>
              </a:lnSpc>
            </a:pPr>
            <a:r>
              <a:rPr lang="en-US" sz="3213" spc="-57" dirty="0">
                <a:solidFill>
                  <a:srgbClr val="000000"/>
                </a:solidFill>
                <a:latin typeface="Canva Sans Bold"/>
              </a:rPr>
              <a:t>Online Communication:</a:t>
            </a:r>
            <a:r>
              <a:rPr lang="en-US" sz="3213" spc="-57" dirty="0">
                <a:solidFill>
                  <a:srgbClr val="000000"/>
                </a:solidFill>
                <a:latin typeface="Canva Sans"/>
              </a:rPr>
              <a:t> It has a mission to create a world-class integrated healthcare delivery system, entailing the finest medical skills combined with compassionate patient care. Its tagline is “Saving and Enriching Lives.” </a:t>
            </a:r>
          </a:p>
          <a:p>
            <a:pPr algn="just">
              <a:lnSpc>
                <a:spcPts val="3695"/>
              </a:lnSpc>
            </a:pPr>
            <a:endParaRPr lang="en-US" sz="3213" spc="-57" dirty="0">
              <a:solidFill>
                <a:srgbClr val="000000"/>
              </a:solidFill>
              <a:latin typeface="Canva Sans"/>
            </a:endParaRPr>
          </a:p>
          <a:p>
            <a:pPr algn="just">
              <a:lnSpc>
                <a:spcPts val="3450"/>
              </a:lnSpc>
            </a:pPr>
            <a:r>
              <a:rPr lang="en-US" sz="3000" dirty="0">
                <a:solidFill>
                  <a:srgbClr val="000000"/>
                </a:solidFill>
                <a:latin typeface="Canva Sans Bold"/>
              </a:rPr>
              <a:t>Competitor 2:   KIMS Hospitals</a:t>
            </a:r>
          </a:p>
          <a:p>
            <a:pPr algn="just">
              <a:lnSpc>
                <a:spcPts val="3450"/>
              </a:lnSpc>
            </a:pPr>
            <a:endParaRPr lang="en-US" sz="3000" dirty="0">
              <a:solidFill>
                <a:srgbClr val="000000"/>
              </a:solidFill>
              <a:latin typeface="Canva Sans Bold"/>
            </a:endParaRPr>
          </a:p>
          <a:p>
            <a:pPr algn="just">
              <a:lnSpc>
                <a:spcPts val="3450"/>
              </a:lnSpc>
            </a:pPr>
            <a:r>
              <a:rPr lang="en-US" sz="3000" dirty="0">
                <a:solidFill>
                  <a:srgbClr val="000000"/>
                </a:solidFill>
                <a:latin typeface="Canva Sans Bold"/>
              </a:rPr>
              <a:t>USP: </a:t>
            </a:r>
            <a:r>
              <a:rPr lang="en-US" sz="3000" dirty="0">
                <a:solidFill>
                  <a:srgbClr val="000000"/>
                </a:solidFill>
                <a:latin typeface="Canva Sans"/>
              </a:rPr>
              <a:t>It has a solid and experienced team of doctors, nurses, technicians, and support staff committed to providing patients with the best medical care. </a:t>
            </a:r>
          </a:p>
          <a:p>
            <a:pPr algn="just">
              <a:lnSpc>
                <a:spcPts val="3450"/>
              </a:lnSpc>
            </a:pPr>
            <a:endParaRPr lang="en-US" sz="3000" dirty="0">
              <a:solidFill>
                <a:srgbClr val="000000"/>
              </a:solidFill>
              <a:latin typeface="Canva Sans"/>
            </a:endParaRPr>
          </a:p>
          <a:p>
            <a:pPr algn="just">
              <a:lnSpc>
                <a:spcPts val="3450"/>
              </a:lnSpc>
            </a:pPr>
            <a:r>
              <a:rPr lang="en-US" sz="3000" dirty="0">
                <a:solidFill>
                  <a:srgbClr val="000000"/>
                </a:solidFill>
                <a:latin typeface="Canva Sans Bold"/>
              </a:rPr>
              <a:t>Online Communication:</a:t>
            </a:r>
            <a:r>
              <a:rPr lang="en-US" sz="3000" dirty="0">
                <a:solidFill>
                  <a:srgbClr val="000000"/>
                </a:solidFill>
                <a:latin typeface="Canva Sans"/>
              </a:rPr>
              <a:t> It has a user-friendly and informative website that provides information about its services, locations, doctors, specialties, health packages, health blogs, and more. It also allows users to book appointments, consult doctors online, order medicines, book lab tests, and access their health records. </a:t>
            </a:r>
          </a:p>
          <a:p>
            <a:pPr algn="just">
              <a:lnSpc>
                <a:spcPts val="3695"/>
              </a:lnSpc>
            </a:pPr>
            <a:endParaRPr lang="en-US" sz="3213" spc="-57" dirty="0">
              <a:solidFill>
                <a:srgbClr val="000000"/>
              </a:solidFill>
              <a:latin typeface="Canva Sans"/>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504487" y="820660"/>
            <a:ext cx="17279025" cy="4270400"/>
          </a:xfrm>
          <a:prstGeom prst="rect">
            <a:avLst/>
          </a:prstGeom>
        </p:spPr>
        <p:txBody>
          <a:bodyPr lIns="0" tIns="0" rIns="0" bIns="0" rtlCol="0" anchor="t">
            <a:spAutoFit/>
          </a:bodyPr>
          <a:lstStyle/>
          <a:p>
            <a:pPr algn="just">
              <a:lnSpc>
                <a:spcPts val="3675"/>
              </a:lnSpc>
            </a:pPr>
            <a:r>
              <a:rPr lang="en-US" sz="3196" spc="31" dirty="0">
                <a:solidFill>
                  <a:srgbClr val="000000"/>
                </a:solidFill>
                <a:latin typeface="Canva Sans Bold"/>
              </a:rPr>
              <a:t>Competitor 3:</a:t>
            </a:r>
            <a:r>
              <a:rPr lang="en-US" sz="3196" spc="31" dirty="0">
                <a:solidFill>
                  <a:srgbClr val="000000"/>
                </a:solidFill>
                <a:latin typeface="Canva Sans"/>
              </a:rPr>
              <a:t>  </a:t>
            </a:r>
            <a:r>
              <a:rPr lang="en-US" sz="3196" spc="31" dirty="0">
                <a:solidFill>
                  <a:srgbClr val="000000"/>
                </a:solidFill>
                <a:latin typeface="Canva Sans Bold"/>
              </a:rPr>
              <a:t>Global Health</a:t>
            </a:r>
          </a:p>
          <a:p>
            <a:pPr algn="just">
              <a:lnSpc>
                <a:spcPts val="3675"/>
              </a:lnSpc>
            </a:pPr>
            <a:endParaRPr lang="en-US" sz="3196" spc="31" dirty="0">
              <a:solidFill>
                <a:srgbClr val="000000"/>
              </a:solidFill>
              <a:latin typeface="Canva Sans Bold"/>
            </a:endParaRPr>
          </a:p>
          <a:p>
            <a:pPr algn="just">
              <a:lnSpc>
                <a:spcPts val="3675"/>
              </a:lnSpc>
            </a:pPr>
            <a:r>
              <a:rPr lang="en-US" sz="3196" spc="31" dirty="0">
                <a:solidFill>
                  <a:srgbClr val="000000"/>
                </a:solidFill>
                <a:latin typeface="Canva Sans Bold"/>
              </a:rPr>
              <a:t>USP: </a:t>
            </a:r>
            <a:r>
              <a:rPr lang="en-US" sz="3196" spc="31" dirty="0">
                <a:solidFill>
                  <a:srgbClr val="000000"/>
                </a:solidFill>
                <a:latin typeface="Canva Sans"/>
              </a:rPr>
              <a:t>Their healthcare approach is holistic, covering not only patients' medical needs but also social, economic, and environmental factors that impact their health.</a:t>
            </a:r>
          </a:p>
          <a:p>
            <a:pPr algn="just">
              <a:lnSpc>
                <a:spcPts val="3675"/>
              </a:lnSpc>
            </a:pPr>
            <a:endParaRPr lang="en-US" sz="3196" spc="31" dirty="0">
              <a:solidFill>
                <a:srgbClr val="000000"/>
              </a:solidFill>
              <a:latin typeface="Canva Sans"/>
            </a:endParaRPr>
          </a:p>
          <a:p>
            <a:pPr algn="just">
              <a:lnSpc>
                <a:spcPts val="3675"/>
              </a:lnSpc>
            </a:pPr>
            <a:r>
              <a:rPr lang="en-US" sz="3196" dirty="0">
                <a:solidFill>
                  <a:srgbClr val="000000"/>
                </a:solidFill>
                <a:latin typeface="Canva Sans Bold"/>
              </a:rPr>
              <a:t>Online communication: </a:t>
            </a:r>
            <a:r>
              <a:rPr lang="en-US" sz="3196" dirty="0">
                <a:solidFill>
                  <a:srgbClr val="000000"/>
                </a:solidFill>
                <a:latin typeface="Canva Sans"/>
              </a:rPr>
              <a:t>organizations can offer solutions and innovations by raising awareness and visibility of the health issues and challenges faced by the populations they serve. They can also engage and inform various stakeholders, including donors, partners, policymakers, media, and the general public, about their work and impact. </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338</TotalTime>
  <Words>3252</Words>
  <Application>Microsoft Office PowerPoint</Application>
  <PresentationFormat>Custom</PresentationFormat>
  <Paragraphs>236</Paragraphs>
  <Slides>34</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34</vt:i4>
      </vt:variant>
    </vt:vector>
  </HeadingPairs>
  <TitlesOfParts>
    <vt:vector size="40" baseType="lpstr">
      <vt:lpstr>Canva Sans Bold</vt:lpstr>
      <vt:lpstr>Calibri</vt:lpstr>
      <vt:lpstr>-apple-system</vt:lpstr>
      <vt:lpstr>Arial</vt:lpstr>
      <vt:lpstr>Canva Sans</vt:lpstr>
      <vt:lpstr>Office Theme</vt:lpstr>
      <vt:lpstr>PowerPoint Presentation</vt:lpstr>
      <vt:lpstr>TEAM MEMBERS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Comprehensive Digital Marketing Project Work</dc:title>
  <dc:creator>Gagan Chowdary</dc:creator>
  <cp:lastModifiedBy>Gagan Chowdary</cp:lastModifiedBy>
  <cp:revision>9</cp:revision>
  <dcterms:created xsi:type="dcterms:W3CDTF">2006-08-16T00:00:00Z</dcterms:created>
  <dcterms:modified xsi:type="dcterms:W3CDTF">2023-07-29T16:13:38Z</dcterms:modified>
  <dc:identifier>DAFpKZsxUvA</dc:identifier>
</cp:coreProperties>
</file>